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5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6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0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3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9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7263" y="431800"/>
            <a:ext cx="7735887" cy="5992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32-52-991" id="141" name="Google Shape;1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32-55-920" id="146" name="Google Shape;14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3 20-32-42-327" id="151" name="Google Shape;1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1488"/>
            <a:ext cx="12191999" cy="5913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3 20-32-43-645" id="156" name="Google Shape;15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1488"/>
            <a:ext cx="12191999" cy="5913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621890" y="635921"/>
            <a:ext cx="11127657" cy="6020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tr-TR">
                <a:solidFill>
                  <a:srgbClr val="FF0000"/>
                </a:solidFill>
              </a:rPr>
              <a:t>2-Bulunduğu gök cisminin kütlesine : </a:t>
            </a:r>
            <a:r>
              <a:rPr lang="tr-TR"/>
              <a:t>Gök cisminin  kütlesi ne kadar fazlaysa uyguladığı çekim kuvveti o kadar fazla olur.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/>
              <a:t>Örneğin Ay’ın kütlesi Dünya’nın altıda biridir. Ay’ın uyguladığı çekim kuvveti Dünya’nın altıda biri olacaktır.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1138" y="2958828"/>
            <a:ext cx="5282256" cy="350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0-13-036" id="167" name="Google Shape;16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1-01-402"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1-03-261" id="177" name="Google Shape;17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1-04-905" id="182" name="Google Shape;18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789039" y="39994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tr-TR">
                <a:solidFill>
                  <a:srgbClr val="FF0000"/>
                </a:solidFill>
              </a:rPr>
              <a:t>3-Dünya’nın merkezinden uzaklığına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/>
              <a:t>Kutuplardan ekvatora doğru gidildikçe cismin ağırlığı azalır.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/>
              <a:t>Deniz seviyesinden yukarı doğru gittikçe cismin ağırlığı azalır.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5162" y="2231487"/>
            <a:ext cx="4762505" cy="370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1021326" y="15864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KÜTLE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838200" y="1334012"/>
            <a:ext cx="108818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Bir cismin sahip olduğu tanecik sayısıdır. Değişmeyen madde miktarıdır.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tr-TR">
                <a:solidFill>
                  <a:srgbClr val="FF0000"/>
                </a:solidFill>
              </a:rPr>
              <a:t>Eşit kollu terazi </a:t>
            </a:r>
            <a:r>
              <a:rPr lang="tr-TR"/>
              <a:t>ile ölçülür.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Birimi </a:t>
            </a:r>
            <a:r>
              <a:rPr lang="tr-TR">
                <a:solidFill>
                  <a:srgbClr val="FF0000"/>
                </a:solidFill>
              </a:rPr>
              <a:t>kilogram(kg)</a:t>
            </a:r>
            <a:r>
              <a:rPr lang="tr-TR"/>
              <a:t> ya da </a:t>
            </a:r>
            <a:r>
              <a:rPr lang="tr-TR">
                <a:solidFill>
                  <a:srgbClr val="FF0000"/>
                </a:solidFill>
              </a:rPr>
              <a:t>gram(g)</a:t>
            </a:r>
            <a:r>
              <a:rPr lang="tr-TR"/>
              <a:t>dır.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Bir cismin kütlesi evrenin her yerinde aynıdır.</a:t>
            </a:r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793" y="3269466"/>
            <a:ext cx="4294239" cy="351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9349" y="5492423"/>
            <a:ext cx="1429774" cy="9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0-42-875" id="193" name="Google Shape;19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0-44-398"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0-45-724" id="203" name="Google Shape;20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0-47-127" id="208" name="Google Shape;20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863"/>
            <a:ext cx="12192000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11-12 18-36-38-652.jpg" id="213" name="Google Shape;21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11-12 18-36-41-425.jpg" id="218" name="Google Shape;21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6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/>
          <p:nvPr>
            <p:ph type="ctrTitle"/>
          </p:nvPr>
        </p:nvSpPr>
        <p:spPr>
          <a:xfrm>
            <a:off x="1376516" y="157464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Calibri"/>
              <a:buNone/>
            </a:pPr>
            <a:r>
              <a:rPr lang="tr-TR">
                <a:solidFill>
                  <a:srgbClr val="00B0F0"/>
                </a:solidFill>
              </a:rPr>
              <a:t>DEĞERLENDİRME SORULARI</a:t>
            </a:r>
            <a:endParaRPr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2-43-934" id="228" name="Google Shape;22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2-48-094" id="233" name="Google Shape;23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2-56-095" id="238" name="Google Shape;23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916858" y="1389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Kütle çekim kuvveti nedir?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759542" y="1351002"/>
            <a:ext cx="569041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Kütlelerin sahip olduğu çekim kuvvetine </a:t>
            </a:r>
            <a:r>
              <a:rPr lang="tr-TR">
                <a:solidFill>
                  <a:srgbClr val="FF0000"/>
                </a:solidFill>
              </a:rPr>
              <a:t>kütle çekim kuvveti </a:t>
            </a:r>
            <a:r>
              <a:rPr lang="tr-TR"/>
              <a:t>denir.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Gezegenlerin Güneş çevresinde bir yörüngede dolanmalarının nedeni Güneş’in gezegenler üzerinde uyguladığı kütle çekimi kuvvetidir.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Gezegenler üzerinde bulunan cisimlere de çekim kuvveti uygularlar. Bu kuvvetin Dünya’daki özel ismi </a:t>
            </a:r>
            <a:r>
              <a:rPr lang="tr-TR">
                <a:solidFill>
                  <a:srgbClr val="FF0000"/>
                </a:solidFill>
              </a:rPr>
              <a:t>yerçekimi kuvvetidir.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14" y="5604553"/>
            <a:ext cx="3034846" cy="102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7277" y="1136414"/>
            <a:ext cx="5476568" cy="4894058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01" name="Google Shape;101;p15"/>
          <p:cNvSpPr txBox="1"/>
          <p:nvPr/>
        </p:nvSpPr>
        <p:spPr>
          <a:xfrm>
            <a:off x="1916130" y="6034215"/>
            <a:ext cx="62723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Uzay boşluğunda kütle çekim kuvveti sıfırdır.</a:t>
            </a:r>
            <a:endParaRPr i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2-58-936" id="243" name="Google Shape;24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3-51-562" id="248" name="Google Shape;24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3-56-504" id="253" name="Google Shape;25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4-34-169" id="258" name="Google Shape;25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4-37-055" id="263" name="Google Shape;26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1-43-799" id="268" name="Google Shape;26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4175"/>
            <a:ext cx="12192000" cy="608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1-45-692" id="273" name="Google Shape;27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4175"/>
            <a:ext cx="12192000" cy="608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20-21-901" id="278" name="Google Shape;27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8438"/>
            <a:ext cx="12192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20-24-044" id="283" name="Google Shape;28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8438"/>
            <a:ext cx="12192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4-47-517" id="288" name="Google Shape;28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1034561" y="690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AĞIRLIK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926691" y="114858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Kütleye etki eden yerçekimi kuvvetine </a:t>
            </a:r>
            <a:r>
              <a:rPr lang="tr-TR">
                <a:solidFill>
                  <a:srgbClr val="FF0000"/>
                </a:solidFill>
              </a:rPr>
              <a:t>ağırlık </a:t>
            </a:r>
            <a:r>
              <a:rPr lang="tr-TR"/>
              <a:t>denir.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Ağırlık bir kuvvettir ve </a:t>
            </a:r>
            <a:r>
              <a:rPr lang="tr-TR">
                <a:solidFill>
                  <a:srgbClr val="FF0000"/>
                </a:solidFill>
              </a:rPr>
              <a:t>dinamometre</a:t>
            </a:r>
            <a:r>
              <a:rPr lang="tr-TR"/>
              <a:t> ile ölçülür.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Ağırlığın birimi </a:t>
            </a:r>
            <a:r>
              <a:rPr lang="tr-TR">
                <a:solidFill>
                  <a:srgbClr val="FF0000"/>
                </a:solidFill>
              </a:rPr>
              <a:t>Newton</a:t>
            </a:r>
            <a:r>
              <a:rPr lang="tr-TR"/>
              <a:t>’dur.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Bir cismin ağırlığı bulunduğu yere göre değişir.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4972" y="3489754"/>
            <a:ext cx="3153623" cy="330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448" y="3197804"/>
            <a:ext cx="3259546" cy="348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3323" y="752603"/>
            <a:ext cx="3082259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4-49-272" id="293" name="Google Shape;29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2-04-742" id="298" name="Google Shape;29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2-06-547" id="303" name="Google Shape;30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2-30-194" id="308" name="Google Shape;30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6-18 22-52-34-853" id="313" name="Google Shape;31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7488"/>
            <a:ext cx="12192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2-12-431" id="318" name="Google Shape;31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2-14-229" id="323" name="Google Shape;32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2-29-934" id="328" name="Google Shape;32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7475"/>
            <a:ext cx="12192000" cy="66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2-32-069" id="333" name="Google Shape;33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7475"/>
            <a:ext cx="12192000" cy="66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Ağırlık nelere bağlıdır?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916858" y="148149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tr-TR">
                <a:solidFill>
                  <a:srgbClr val="FF0000"/>
                </a:solidFill>
              </a:rPr>
              <a:t>1-Cismin kütlesine: </a:t>
            </a:r>
            <a:r>
              <a:rPr lang="tr-TR"/>
              <a:t>Cismin kütlesi artarsa ağırlığı da artar.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/>
              <a:t>Dünya üzerinde 1 kg’lık kütleye yaklaşık 10 N’luk çekim kuvveti etki eder. Yani Dünya’da 1 kg’lık cismin ağırlığı 10 N’dur. 2 kg’lık cisim de 20 N olur.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31-38-129"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1-32-32-733" id="126" name="Google Shape;12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0-06-169"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0" r="7300" t="0"/>
          <a:stretch/>
        </p:blipFill>
        <p:spPr>
          <a:xfrm>
            <a:off x="0" y="550863"/>
            <a:ext cx="11301984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4 12-40-07-390"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7075" t="0"/>
          <a:stretch/>
        </p:blipFill>
        <p:spPr>
          <a:xfrm>
            <a:off x="0" y="550863"/>
            <a:ext cx="11329416" cy="57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