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3"/>
  </p:notesMasterIdLst>
  <p:sldIdLst>
    <p:sldId id="474" r:id="rId2"/>
    <p:sldId id="490" r:id="rId3"/>
    <p:sldId id="518" r:id="rId4"/>
    <p:sldId id="514" r:id="rId5"/>
    <p:sldId id="505" r:id="rId6"/>
    <p:sldId id="506" r:id="rId7"/>
    <p:sldId id="503" r:id="rId8"/>
    <p:sldId id="504" r:id="rId9"/>
    <p:sldId id="501" r:id="rId10"/>
    <p:sldId id="502" r:id="rId11"/>
    <p:sldId id="545" r:id="rId12"/>
    <p:sldId id="546" r:id="rId13"/>
    <p:sldId id="547" r:id="rId14"/>
    <p:sldId id="548" r:id="rId15"/>
    <p:sldId id="549" r:id="rId16"/>
    <p:sldId id="550" r:id="rId17"/>
    <p:sldId id="551" r:id="rId18"/>
    <p:sldId id="520" r:id="rId19"/>
    <p:sldId id="521" r:id="rId20"/>
    <p:sldId id="522" r:id="rId21"/>
    <p:sldId id="523" r:id="rId22"/>
    <p:sldId id="524" r:id="rId23"/>
    <p:sldId id="525" r:id="rId24"/>
    <p:sldId id="526" r:id="rId25"/>
    <p:sldId id="527" r:id="rId26"/>
    <p:sldId id="519" r:id="rId27"/>
    <p:sldId id="587" r:id="rId28"/>
    <p:sldId id="507" r:id="rId29"/>
    <p:sldId id="508" r:id="rId30"/>
    <p:sldId id="509" r:id="rId31"/>
    <p:sldId id="510" r:id="rId32"/>
    <p:sldId id="511" r:id="rId33"/>
    <p:sldId id="529" r:id="rId34"/>
    <p:sldId id="530" r:id="rId35"/>
    <p:sldId id="531" r:id="rId36"/>
    <p:sldId id="532" r:id="rId37"/>
    <p:sldId id="533" r:id="rId38"/>
    <p:sldId id="534" r:id="rId39"/>
    <p:sldId id="535" r:id="rId40"/>
    <p:sldId id="543" r:id="rId41"/>
    <p:sldId id="544" r:id="rId42"/>
    <p:sldId id="536" r:id="rId43"/>
    <p:sldId id="537" r:id="rId44"/>
    <p:sldId id="538" r:id="rId45"/>
    <p:sldId id="539" r:id="rId46"/>
    <p:sldId id="540" r:id="rId47"/>
    <p:sldId id="541" r:id="rId48"/>
    <p:sldId id="542" r:id="rId49"/>
    <p:sldId id="552" r:id="rId50"/>
    <p:sldId id="553" r:id="rId51"/>
    <p:sldId id="554" r:id="rId52"/>
    <p:sldId id="555" r:id="rId53"/>
    <p:sldId id="556" r:id="rId54"/>
    <p:sldId id="515" r:id="rId55"/>
    <p:sldId id="517" r:id="rId56"/>
    <p:sldId id="557" r:id="rId57"/>
    <p:sldId id="558" r:id="rId58"/>
    <p:sldId id="559" r:id="rId59"/>
    <p:sldId id="560" r:id="rId60"/>
    <p:sldId id="563" r:id="rId61"/>
    <p:sldId id="564" r:id="rId62"/>
    <p:sldId id="565" r:id="rId63"/>
    <p:sldId id="566" r:id="rId64"/>
    <p:sldId id="567" r:id="rId65"/>
    <p:sldId id="568" r:id="rId66"/>
    <p:sldId id="569" r:id="rId67"/>
    <p:sldId id="570" r:id="rId68"/>
    <p:sldId id="572" r:id="rId69"/>
    <p:sldId id="573" r:id="rId70"/>
    <p:sldId id="574" r:id="rId71"/>
    <p:sldId id="575" r:id="rId72"/>
    <p:sldId id="577" r:id="rId73"/>
    <p:sldId id="578" r:id="rId74"/>
    <p:sldId id="579" r:id="rId75"/>
    <p:sldId id="580" r:id="rId76"/>
    <p:sldId id="581" r:id="rId77"/>
    <p:sldId id="582" r:id="rId78"/>
    <p:sldId id="583" r:id="rId79"/>
    <p:sldId id="584" r:id="rId80"/>
    <p:sldId id="585" r:id="rId81"/>
    <p:sldId id="586" r:id="rId82"/>
  </p:sldIdLst>
  <p:sldSz cx="12192000" cy="6858000"/>
  <p:notesSz cx="6858000" cy="9144000"/>
  <p:photoAlbum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1B2177-1CD7-4011-9497-9319D66354A8}" type="datetimeFigureOut">
              <a:rPr lang="tr-TR" smtClean="0"/>
              <a:t>11.10.2021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214B3-AC5D-42FE-BC8C-F9864B6C0FBD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1624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214B3-AC5D-42FE-BC8C-F9864B6C0FBD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86677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8214B3-AC5D-42FE-BC8C-F9864B6C0FBD}" type="slidenum">
              <a:rPr lang="tr-TR" smtClean="0"/>
              <a:t>55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97805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09D6-DDE6-4CB5-8FAA-7686A93814E3}" type="datetimeFigureOut">
              <a:rPr lang="tr-TR" smtClean="0"/>
              <a:t>11.10.2021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3D30-4C38-407C-9638-8D3F429A34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30072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09D6-DDE6-4CB5-8FAA-7686A93814E3}" type="datetimeFigureOut">
              <a:rPr lang="tr-TR" smtClean="0"/>
              <a:t>11.10.2021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3D30-4C38-407C-9638-8D3F429A34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57068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09D6-DDE6-4CB5-8FAA-7686A93814E3}" type="datetimeFigureOut">
              <a:rPr lang="tr-TR" smtClean="0"/>
              <a:t>11.10.2021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3D30-4C38-407C-9638-8D3F429A34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72490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09D6-DDE6-4CB5-8FAA-7686A93814E3}" type="datetimeFigureOut">
              <a:rPr lang="tr-TR" smtClean="0"/>
              <a:t>11.10.2021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3D30-4C38-407C-9638-8D3F429A34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71863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09D6-DDE6-4CB5-8FAA-7686A93814E3}" type="datetimeFigureOut">
              <a:rPr lang="tr-TR" smtClean="0"/>
              <a:t>11.10.2021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3D30-4C38-407C-9638-8D3F429A34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4486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09D6-DDE6-4CB5-8FAA-7686A93814E3}" type="datetimeFigureOut">
              <a:rPr lang="tr-TR" smtClean="0"/>
              <a:t>11.10.2021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3D30-4C38-407C-9638-8D3F429A34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40101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09D6-DDE6-4CB5-8FAA-7686A93814E3}" type="datetimeFigureOut">
              <a:rPr lang="tr-TR" smtClean="0"/>
              <a:t>11.10.2021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3D30-4C38-407C-9638-8D3F429A34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79991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09D6-DDE6-4CB5-8FAA-7686A93814E3}" type="datetimeFigureOut">
              <a:rPr lang="tr-TR" smtClean="0"/>
              <a:t>11.10.2021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3D30-4C38-407C-9638-8D3F429A34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2348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09D6-DDE6-4CB5-8FAA-7686A93814E3}" type="datetimeFigureOut">
              <a:rPr lang="tr-TR" smtClean="0"/>
              <a:t>11.10.2021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3D30-4C38-407C-9638-8D3F429A34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3155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09D6-DDE6-4CB5-8FAA-7686A93814E3}" type="datetimeFigureOut">
              <a:rPr lang="tr-TR" smtClean="0"/>
              <a:t>11.10.2021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3D30-4C38-407C-9638-8D3F429A34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73840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C09D6-DDE6-4CB5-8FAA-7686A93814E3}" type="datetimeFigureOut">
              <a:rPr lang="tr-TR" smtClean="0"/>
              <a:t>11.10.2021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3D30-4C38-407C-9638-8D3F429A34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12275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C09D6-DDE6-4CB5-8FAA-7686A93814E3}" type="datetimeFigureOut">
              <a:rPr lang="tr-TR" smtClean="0"/>
              <a:t>11.10.2021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13D30-4C38-407C-9638-8D3F429A346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959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../AN&#304;MASYONLAR/387.swf" TargetMode="Externa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0.wm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hyperlink" Target="../AN&#304;MASYONLAR/372.swf" TargetMode="Externa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6" y="-78773"/>
            <a:ext cx="12078984" cy="697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60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69" y="1376517"/>
            <a:ext cx="11090786" cy="4994787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1317523" y="314632"/>
            <a:ext cx="10068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ETKİNLİK: </a:t>
            </a:r>
            <a:r>
              <a:rPr lang="tr-TR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ELEMENT Mİ, BİLEŞİK Mİ KARIŞIM MI?</a:t>
            </a:r>
            <a:endParaRPr lang="tr-TR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1248696" y="946871"/>
            <a:ext cx="2222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rgbClr val="0070C0"/>
                </a:solidFill>
              </a:rPr>
              <a:t>ELEMENT</a:t>
            </a:r>
            <a:endParaRPr lang="tr-TR" dirty="0">
              <a:solidFill>
                <a:srgbClr val="0070C0"/>
              </a:solidFill>
            </a:endParaRPr>
          </a:p>
        </p:txBody>
      </p:sp>
      <p:sp>
        <p:nvSpPr>
          <p:cNvPr id="5" name="Metin kutusu 4"/>
          <p:cNvSpPr txBox="1"/>
          <p:nvPr/>
        </p:nvSpPr>
        <p:spPr>
          <a:xfrm>
            <a:off x="4222955" y="946871"/>
            <a:ext cx="2222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rgbClr val="0070C0"/>
                </a:solidFill>
              </a:rPr>
              <a:t>KARIŞIM</a:t>
            </a:r>
            <a:endParaRPr lang="tr-TR" dirty="0">
              <a:solidFill>
                <a:srgbClr val="0070C0"/>
              </a:solidFill>
            </a:endParaRPr>
          </a:p>
        </p:txBody>
      </p:sp>
      <p:sp>
        <p:nvSpPr>
          <p:cNvPr id="6" name="Metin kutusu 5"/>
          <p:cNvSpPr txBox="1"/>
          <p:nvPr/>
        </p:nvSpPr>
        <p:spPr>
          <a:xfrm>
            <a:off x="6931742" y="940468"/>
            <a:ext cx="2222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rgbClr val="0070C0"/>
                </a:solidFill>
              </a:rPr>
              <a:t>KARIŞIM</a:t>
            </a:r>
            <a:endParaRPr lang="tr-TR" dirty="0">
              <a:solidFill>
                <a:srgbClr val="0070C0"/>
              </a:solidFill>
            </a:endParaRPr>
          </a:p>
        </p:txBody>
      </p:sp>
      <p:sp>
        <p:nvSpPr>
          <p:cNvPr id="7" name="Metin kutusu 6"/>
          <p:cNvSpPr txBox="1"/>
          <p:nvPr/>
        </p:nvSpPr>
        <p:spPr>
          <a:xfrm>
            <a:off x="9399639" y="922518"/>
            <a:ext cx="2222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rgbClr val="0070C0"/>
                </a:solidFill>
              </a:rPr>
              <a:t>BİLEŞİK</a:t>
            </a:r>
            <a:endParaRPr lang="tr-TR" dirty="0">
              <a:solidFill>
                <a:srgbClr val="0070C0"/>
              </a:solidFill>
            </a:endParaRPr>
          </a:p>
        </p:txBody>
      </p:sp>
      <p:sp>
        <p:nvSpPr>
          <p:cNvPr id="8" name="Metin kutusu 7"/>
          <p:cNvSpPr txBox="1"/>
          <p:nvPr/>
        </p:nvSpPr>
        <p:spPr>
          <a:xfrm>
            <a:off x="1317523" y="6371304"/>
            <a:ext cx="2222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rgbClr val="0070C0"/>
                </a:solidFill>
              </a:rPr>
              <a:t>ELEMENT</a:t>
            </a:r>
            <a:endParaRPr lang="tr-TR" dirty="0">
              <a:solidFill>
                <a:srgbClr val="0070C0"/>
              </a:solidFill>
            </a:endParaRPr>
          </a:p>
        </p:txBody>
      </p:sp>
      <p:sp>
        <p:nvSpPr>
          <p:cNvPr id="9" name="Metin kutusu 8"/>
          <p:cNvSpPr txBox="1"/>
          <p:nvPr/>
        </p:nvSpPr>
        <p:spPr>
          <a:xfrm>
            <a:off x="4129549" y="6371304"/>
            <a:ext cx="2222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rgbClr val="0070C0"/>
                </a:solidFill>
              </a:rPr>
              <a:t>ELEMENT</a:t>
            </a:r>
            <a:endParaRPr lang="tr-TR" dirty="0">
              <a:solidFill>
                <a:srgbClr val="0070C0"/>
              </a:solidFill>
            </a:endParaRPr>
          </a:p>
        </p:txBody>
      </p:sp>
      <p:sp>
        <p:nvSpPr>
          <p:cNvPr id="10" name="Metin kutusu 9"/>
          <p:cNvSpPr txBox="1"/>
          <p:nvPr/>
        </p:nvSpPr>
        <p:spPr>
          <a:xfrm>
            <a:off x="6759678" y="6371304"/>
            <a:ext cx="2222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rgbClr val="0070C0"/>
                </a:solidFill>
              </a:rPr>
              <a:t>ELEMENT</a:t>
            </a:r>
            <a:endParaRPr lang="tr-TR" dirty="0">
              <a:solidFill>
                <a:srgbClr val="0070C0"/>
              </a:solidFill>
            </a:endParaRPr>
          </a:p>
        </p:txBody>
      </p:sp>
      <p:sp>
        <p:nvSpPr>
          <p:cNvPr id="11" name="Metin kutusu 10"/>
          <p:cNvSpPr txBox="1"/>
          <p:nvPr/>
        </p:nvSpPr>
        <p:spPr>
          <a:xfrm>
            <a:off x="9411929" y="6321305"/>
            <a:ext cx="22220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>
                <a:solidFill>
                  <a:srgbClr val="0070C0"/>
                </a:solidFill>
              </a:rPr>
              <a:t>ELEMENT</a:t>
            </a:r>
            <a:endParaRPr lang="tr-TR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45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09-49-5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602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09-53-3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776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09-56-3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247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09-59-3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68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0-02-4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861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0-05-4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148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0-08-0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2263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08-33-0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935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08-34-7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049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0000"/>
                </a:solidFill>
              </a:rPr>
              <a:t>Karışımların Özellikleri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631234"/>
            <a:ext cx="10515600" cy="4351338"/>
          </a:xfrm>
        </p:spPr>
        <p:txBody>
          <a:bodyPr/>
          <a:lstStyle/>
          <a:p>
            <a:r>
              <a:rPr lang="tr-TR" dirty="0"/>
              <a:t>Birden çok </a:t>
            </a:r>
            <a:r>
              <a:rPr lang="tr-TR" dirty="0" smtClean="0"/>
              <a:t>element ya da bileşiğin </a:t>
            </a:r>
            <a:r>
              <a:rPr lang="tr-TR" dirty="0" smtClean="0">
                <a:solidFill>
                  <a:srgbClr val="FF0000"/>
                </a:solidFill>
              </a:rPr>
              <a:t>belirli bir oran olmadan </a:t>
            </a:r>
            <a:r>
              <a:rPr lang="tr-TR" dirty="0" smtClean="0"/>
              <a:t>bir arada </a:t>
            </a:r>
            <a:r>
              <a:rPr lang="tr-TR" dirty="0"/>
              <a:t>bulunmasıyla meydana gelen </a:t>
            </a:r>
            <a:r>
              <a:rPr lang="tr-TR" dirty="0" smtClean="0"/>
              <a:t>maddelere </a:t>
            </a:r>
            <a:r>
              <a:rPr lang="tr-TR" dirty="0">
                <a:solidFill>
                  <a:srgbClr val="FF0000"/>
                </a:solidFill>
              </a:rPr>
              <a:t>karışım</a:t>
            </a:r>
            <a:r>
              <a:rPr lang="tr-TR" dirty="0"/>
              <a:t> denir</a:t>
            </a:r>
            <a:r>
              <a:rPr lang="tr-TR" dirty="0" smtClean="0"/>
              <a:t>.</a:t>
            </a:r>
          </a:p>
          <a:p>
            <a:r>
              <a:rPr lang="tr-TR" dirty="0" smtClean="0"/>
              <a:t>Saf madde değildir. </a:t>
            </a:r>
          </a:p>
          <a:p>
            <a:r>
              <a:rPr lang="tr-TR" dirty="0" smtClean="0"/>
              <a:t>Belirli sembol veya </a:t>
            </a:r>
            <a:r>
              <a:rPr lang="tr-TR" dirty="0"/>
              <a:t>formülleri </a:t>
            </a:r>
            <a:r>
              <a:rPr lang="tr-TR" dirty="0" smtClean="0"/>
              <a:t>yoktur.</a:t>
            </a:r>
          </a:p>
          <a:p>
            <a:r>
              <a:rPr lang="tr-TR" dirty="0" smtClean="0"/>
              <a:t>Karışımı oluşturan maddeler özelliklerini korurlar. Yeni bir madde oluşmaz.</a:t>
            </a:r>
          </a:p>
          <a:p>
            <a:r>
              <a:rPr lang="tr-TR" dirty="0" smtClean="0"/>
              <a:t>Karışımlar fiziksel yöntemler kullanarak bileşenlerine (kendinden daha basit maddelere) ayrılabilir.</a:t>
            </a:r>
          </a:p>
          <a:p>
            <a:endParaRPr lang="tr-TR" dirty="0" smtClean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1552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08-36-1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436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08-37-3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564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08-39-3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112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08-40-5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586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08-41-9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0480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08-42-9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746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08-30-8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798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79" y="1135884"/>
            <a:ext cx="11588393" cy="3892226"/>
          </a:xfrm>
        </p:spPr>
      </p:pic>
    </p:spTree>
    <p:extLst>
      <p:ext uri="{BB962C8B-B14F-4D97-AF65-F5344CB8AC3E}">
        <p14:creationId xmlns:p14="http://schemas.microsoft.com/office/powerpoint/2010/main" val="161759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99153" y="128820"/>
            <a:ext cx="10515600" cy="1325563"/>
          </a:xfrm>
        </p:spPr>
        <p:txBody>
          <a:bodyPr/>
          <a:lstStyle/>
          <a:p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>
                <a:solidFill>
                  <a:srgbClr val="FF0000"/>
                </a:solidFill>
              </a:rPr>
              <a:t>Fiziksel Hallerine Göre Çözeltiler :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99499" y="1281095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tr-TR" dirty="0" smtClean="0">
                <a:solidFill>
                  <a:srgbClr val="00B0F0"/>
                </a:solidFill>
              </a:rPr>
              <a:t>Katı </a:t>
            </a:r>
            <a:r>
              <a:rPr lang="tr-TR" dirty="0">
                <a:solidFill>
                  <a:srgbClr val="00B0F0"/>
                </a:solidFill>
              </a:rPr>
              <a:t>– Katı Çözeltileri : </a:t>
            </a:r>
            <a:endParaRPr lang="tr-TR" dirty="0" smtClean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tr-TR" dirty="0"/>
              <a:t/>
            </a:r>
            <a:br>
              <a:rPr lang="tr-TR" dirty="0"/>
            </a:br>
            <a:r>
              <a:rPr lang="tr-TR" dirty="0"/>
              <a:t>Çözücü ve çözünen katıdır.</a:t>
            </a:r>
            <a:br>
              <a:rPr lang="tr-TR" dirty="0"/>
            </a:br>
            <a:r>
              <a:rPr lang="tr-TR" dirty="0"/>
              <a:t/>
            </a:r>
            <a:br>
              <a:rPr lang="tr-TR" dirty="0"/>
            </a:br>
            <a:r>
              <a:rPr lang="tr-TR" dirty="0"/>
              <a:t/>
            </a:r>
            <a:br>
              <a:rPr lang="tr-TR" dirty="0"/>
            </a:br>
            <a:r>
              <a:rPr lang="tr-TR" dirty="0"/>
              <a:t>• Nikel + Krom + Demir + Karbon → </a:t>
            </a:r>
            <a:r>
              <a:rPr lang="tr-TR" dirty="0" smtClean="0"/>
              <a:t>Çelik</a:t>
            </a:r>
          </a:p>
          <a:p>
            <a:r>
              <a:rPr lang="tr-TR" dirty="0" smtClean="0"/>
              <a:t>Madeni para</a:t>
            </a:r>
          </a:p>
          <a:p>
            <a:r>
              <a:rPr lang="tr-TR" dirty="0" smtClean="0"/>
              <a:t>Lehim</a:t>
            </a:r>
          </a:p>
          <a:p>
            <a:r>
              <a:rPr lang="tr-TR" dirty="0"/>
              <a:t>Alaşımlar</a:t>
            </a:r>
            <a:br>
              <a:rPr lang="tr-TR" dirty="0"/>
            </a:br>
            <a:endParaRPr lang="tr-T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025" y="3369433"/>
            <a:ext cx="3874775" cy="2680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Metin kutusu 4"/>
          <p:cNvSpPr txBox="1"/>
          <p:nvPr/>
        </p:nvSpPr>
        <p:spPr>
          <a:xfrm>
            <a:off x="8948792" y="6236412"/>
            <a:ext cx="2152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Lehim</a:t>
            </a:r>
            <a:endParaRPr lang="tr-T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0363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28368" y="102921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tr-TR" dirty="0" smtClean="0">
                <a:solidFill>
                  <a:srgbClr val="00B0F0"/>
                </a:solidFill>
              </a:rPr>
              <a:t>Sıvı </a:t>
            </a:r>
            <a:r>
              <a:rPr lang="tr-TR" dirty="0">
                <a:solidFill>
                  <a:srgbClr val="00B0F0"/>
                </a:solidFill>
              </a:rPr>
              <a:t>– Sıvı Çözeltileri : </a:t>
            </a:r>
            <a:r>
              <a:rPr lang="tr-TR" dirty="0"/>
              <a:t/>
            </a:r>
            <a:br>
              <a:rPr lang="tr-TR" dirty="0"/>
            </a:br>
            <a:endParaRPr lang="tr-TR" dirty="0" smtClean="0"/>
          </a:p>
          <a:p>
            <a:pPr marL="0" indent="0">
              <a:buNone/>
            </a:pPr>
            <a:r>
              <a:rPr lang="tr-TR" dirty="0" smtClean="0"/>
              <a:t>Çözücü </a:t>
            </a:r>
            <a:r>
              <a:rPr lang="tr-TR" dirty="0"/>
              <a:t>ve çözünen sıvıdır.</a:t>
            </a:r>
            <a:br>
              <a:rPr lang="tr-TR" dirty="0"/>
            </a:br>
            <a:r>
              <a:rPr lang="tr-TR" dirty="0"/>
              <a:t/>
            </a:r>
            <a:br>
              <a:rPr lang="tr-TR" dirty="0"/>
            </a:br>
            <a:r>
              <a:rPr lang="tr-TR" dirty="0"/>
              <a:t>• </a:t>
            </a:r>
            <a:r>
              <a:rPr lang="tr-TR" dirty="0" smtClean="0"/>
              <a:t>Su + Alkol → Kolonya</a:t>
            </a:r>
          </a:p>
          <a:p>
            <a:r>
              <a:rPr lang="tr-TR" dirty="0"/>
              <a:t>Su + Alkol → </a:t>
            </a:r>
            <a:r>
              <a:rPr lang="tr-TR" dirty="0" smtClean="0"/>
              <a:t>Antifriz</a:t>
            </a:r>
            <a:endParaRPr lang="tr-TR" dirty="0"/>
          </a:p>
          <a:p>
            <a:r>
              <a:rPr lang="tr-TR" dirty="0" smtClean="0"/>
              <a:t>Su + Asetik Asit → Sirke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634" y="1571945"/>
            <a:ext cx="3568166" cy="27901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Metin kutusu 3"/>
          <p:cNvSpPr txBox="1"/>
          <p:nvPr/>
        </p:nvSpPr>
        <p:spPr>
          <a:xfrm>
            <a:off x="8712486" y="4546314"/>
            <a:ext cx="2152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Antifriz</a:t>
            </a:r>
            <a:endParaRPr lang="tr-TR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9362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07-44-3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425"/>
            <a:ext cx="12192000" cy="5899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592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09056" y="42058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tr-TR" dirty="0" smtClean="0">
                <a:solidFill>
                  <a:srgbClr val="00B0F0"/>
                </a:solidFill>
              </a:rPr>
              <a:t>Gaz-Gaz </a:t>
            </a:r>
            <a:r>
              <a:rPr lang="tr-TR" dirty="0" smtClean="0">
                <a:solidFill>
                  <a:srgbClr val="00B0F0"/>
                </a:solidFill>
              </a:rPr>
              <a:t>Çözeltileri </a:t>
            </a:r>
            <a:r>
              <a:rPr lang="tr-TR" dirty="0"/>
              <a:t>:</a:t>
            </a:r>
            <a:br>
              <a:rPr lang="tr-TR" dirty="0"/>
            </a:br>
            <a:endParaRPr lang="tr-TR" dirty="0" smtClean="0"/>
          </a:p>
          <a:p>
            <a:pPr marL="0" indent="0">
              <a:buNone/>
            </a:pPr>
            <a:r>
              <a:rPr lang="tr-TR" dirty="0" smtClean="0"/>
              <a:t>Çözücü </a:t>
            </a:r>
            <a:r>
              <a:rPr lang="tr-TR" dirty="0"/>
              <a:t>ve çözünen gazdır</a:t>
            </a:r>
            <a:r>
              <a:rPr lang="tr-TR" dirty="0" smtClean="0"/>
              <a:t>.</a:t>
            </a:r>
          </a:p>
          <a:p>
            <a:endParaRPr lang="tr-TR" dirty="0"/>
          </a:p>
          <a:p>
            <a:r>
              <a:rPr lang="tr-TR" dirty="0" smtClean="0"/>
              <a:t>Oksijen + karbondioksit + azot+…..: Hava</a:t>
            </a:r>
          </a:p>
          <a:p>
            <a:r>
              <a:rPr lang="tr-TR" dirty="0" smtClean="0"/>
              <a:t>LPG</a:t>
            </a:r>
            <a:endParaRPr lang="tr-TR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830" y="3071117"/>
            <a:ext cx="5153560" cy="3000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8653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71052" y="49827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tr-TR" dirty="0" smtClean="0">
                <a:solidFill>
                  <a:srgbClr val="00B0F0"/>
                </a:solidFill>
              </a:rPr>
              <a:t>Katı- Sıvı Çözeltileri </a:t>
            </a:r>
            <a:r>
              <a:rPr lang="tr-TR" dirty="0">
                <a:solidFill>
                  <a:srgbClr val="00B0F0"/>
                </a:solidFill>
              </a:rPr>
              <a:t>:</a:t>
            </a:r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r>
              <a:rPr lang="tr-TR" dirty="0" smtClean="0"/>
              <a:t>Çözücü </a:t>
            </a:r>
            <a:r>
              <a:rPr lang="tr-TR" dirty="0"/>
              <a:t>sıvı, çözünen katıdır.</a:t>
            </a:r>
          </a:p>
          <a:p>
            <a:endParaRPr lang="tr-TR" dirty="0"/>
          </a:p>
          <a:p>
            <a:pPr marL="0" indent="0">
              <a:buNone/>
            </a:pPr>
            <a:r>
              <a:rPr lang="tr-TR" dirty="0"/>
              <a:t>• Tuz + Su → Burun Damlası (Tuzlu Su</a:t>
            </a:r>
            <a:r>
              <a:rPr lang="tr-TR" dirty="0" smtClean="0"/>
              <a:t>) (Deniz Suyu)</a:t>
            </a:r>
            <a:endParaRPr lang="tr-TR" dirty="0"/>
          </a:p>
          <a:p>
            <a:pPr marL="0" indent="0">
              <a:buNone/>
            </a:pPr>
            <a:r>
              <a:rPr lang="tr-TR" dirty="0"/>
              <a:t>• Şeker + Su → Şerbet (Şekerli Su</a:t>
            </a:r>
            <a:r>
              <a:rPr lang="tr-TR" dirty="0" smtClean="0"/>
              <a:t>)</a:t>
            </a:r>
          </a:p>
          <a:p>
            <a:r>
              <a:rPr lang="tr-TR" dirty="0" smtClean="0"/>
              <a:t>Gümüş(katı) + </a:t>
            </a:r>
            <a:r>
              <a:rPr lang="tr-TR" dirty="0" err="1" smtClean="0"/>
              <a:t>Civa</a:t>
            </a:r>
            <a:r>
              <a:rPr lang="tr-TR" dirty="0" smtClean="0"/>
              <a:t> (sıvı) </a:t>
            </a:r>
            <a:r>
              <a:rPr lang="tr-TR" dirty="0" smtClean="0">
                <a:sym typeface="Wingdings" panose="05000000000000000000" pitchFamily="2" charset="2"/>
              </a:rPr>
              <a:t> Diş Dolgusu</a:t>
            </a:r>
          </a:p>
          <a:p>
            <a:r>
              <a:rPr lang="tr-TR" dirty="0" smtClean="0">
                <a:sym typeface="Wingdings" panose="05000000000000000000" pitchFamily="2" charset="2"/>
              </a:rPr>
              <a:t>İyot (katı) + alkol (sıvı)  Tentürdiyot</a:t>
            </a:r>
            <a:endParaRPr lang="tr-TR" dirty="0" smtClean="0"/>
          </a:p>
          <a:p>
            <a:pPr marL="0" indent="0">
              <a:buNone/>
            </a:pPr>
            <a:endParaRPr lang="tr-TR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041" y="1674688"/>
            <a:ext cx="2327611" cy="2849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023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33400" y="56709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tr-TR" dirty="0" smtClean="0">
                <a:solidFill>
                  <a:srgbClr val="00B0F0"/>
                </a:solidFill>
              </a:rPr>
              <a:t>Sıvı </a:t>
            </a:r>
            <a:r>
              <a:rPr lang="tr-TR" dirty="0">
                <a:solidFill>
                  <a:srgbClr val="00B0F0"/>
                </a:solidFill>
              </a:rPr>
              <a:t>– Gaz Çözeltileri :</a:t>
            </a:r>
          </a:p>
          <a:p>
            <a:pPr marL="0" indent="0">
              <a:buNone/>
            </a:pPr>
            <a:endParaRPr lang="tr-TR" dirty="0" smtClean="0"/>
          </a:p>
          <a:p>
            <a:pPr marL="0" indent="0">
              <a:buNone/>
            </a:pPr>
            <a:r>
              <a:rPr lang="tr-TR" dirty="0" smtClean="0"/>
              <a:t>Çözücü </a:t>
            </a:r>
            <a:r>
              <a:rPr lang="tr-TR" dirty="0"/>
              <a:t>sıvı, çözünen gazdır.</a:t>
            </a:r>
          </a:p>
          <a:p>
            <a:endParaRPr lang="tr-TR" dirty="0"/>
          </a:p>
          <a:p>
            <a:pPr marL="0" indent="0">
              <a:buNone/>
            </a:pPr>
            <a:r>
              <a:rPr lang="tr-TR" dirty="0" smtClean="0"/>
              <a:t>• </a:t>
            </a:r>
            <a:r>
              <a:rPr lang="tr-TR" dirty="0"/>
              <a:t>Karbondioksit + Su → Kola, Gazoz, </a:t>
            </a:r>
            <a:r>
              <a:rPr lang="tr-TR" dirty="0" smtClean="0"/>
              <a:t>Soda, Maden suyu</a:t>
            </a:r>
          </a:p>
          <a:p>
            <a:r>
              <a:rPr lang="tr-TR" dirty="0" smtClean="0"/>
              <a:t>Nemli hava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68468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09-03-9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7064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09-05-3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545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09-06-6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502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09-07-8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647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09-09-2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691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09-10-7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167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09-12-3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2798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1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036"/>
            <a:ext cx="12192000" cy="679849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-2036"/>
            <a:ext cx="633045" cy="67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559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09-25-9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148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09-27-3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492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09-29-4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32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09-31-0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39216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09-32-3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323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09-33-8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036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09-35-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34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09-36-6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068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09-37-9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sim 2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264" y="6041203"/>
            <a:ext cx="481859" cy="481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9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0-16-1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Metin kutusu 2"/>
          <p:cNvSpPr txBox="1"/>
          <p:nvPr/>
        </p:nvSpPr>
        <p:spPr>
          <a:xfrm>
            <a:off x="1677034" y="3129048"/>
            <a:ext cx="4002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(Temas yüzeyi)</a:t>
            </a:r>
            <a:endParaRPr lang="tr-TR" sz="2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2110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391" y="928762"/>
            <a:ext cx="5052706" cy="295951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929" y="4196044"/>
            <a:ext cx="10050045" cy="2076450"/>
          </a:xfrm>
          <a:prstGeom prst="rect">
            <a:avLst/>
          </a:prstGeom>
        </p:spPr>
      </p:pic>
      <p:sp>
        <p:nvSpPr>
          <p:cNvPr id="4" name="Metin kutusu 3"/>
          <p:cNvSpPr txBox="1"/>
          <p:nvPr/>
        </p:nvSpPr>
        <p:spPr>
          <a:xfrm>
            <a:off x="727587" y="285135"/>
            <a:ext cx="10010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>
                <a:solidFill>
                  <a:srgbClr val="C00000"/>
                </a:solidFill>
              </a:rPr>
              <a:t>HETEROJEN KARIŞIMLARA ÖRNEKLER:</a:t>
            </a:r>
            <a:endParaRPr lang="tr-TR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75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0-18-8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441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0-30-0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642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0-31-2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43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0-32-7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5613"/>
            <a:ext cx="12192000" cy="5946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932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mc:AlternateContent xmlns:mc="http://schemas.openxmlformats.org/markup-compatibility/2006">
        <mc:Choice xmlns:v="urn:schemas-microsoft-com:vml" Requires="v">
          <p:control spid="1058" name="ShockwaveFlash1" r:id="rId2" imgW="11344320" imgH="7091280"/>
        </mc:Choice>
        <mc:Fallback>
          <p:control name="ShockwaveFlash1" r:id="rId2" imgW="11344320" imgH="7091280">
            <p:pic>
              <p:nvPicPr>
                <p:cNvPr id="2" name="ShockwaveFlash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>
                  <a:off x="396875" y="0"/>
                  <a:ext cx="11344275" cy="709136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19909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304192" y="1518017"/>
            <a:ext cx="9144000" cy="2387600"/>
          </a:xfrm>
        </p:spPr>
        <p:txBody>
          <a:bodyPr/>
          <a:lstStyle/>
          <a:p>
            <a:r>
              <a:rPr lang="tr-TR" dirty="0" smtClean="0">
                <a:solidFill>
                  <a:srgbClr val="FF0000"/>
                </a:solidFill>
              </a:rPr>
              <a:t>DEĞERLENDİRME SORULARI</a:t>
            </a:r>
            <a:endParaRPr lang="tr-T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21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0-50-4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246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475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0-51-8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246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93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0-54-1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246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766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0-55-8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246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302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95640"/>
            <a:ext cx="12268200" cy="3284281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186813" y="698090"/>
            <a:ext cx="7531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>
                <a:solidFill>
                  <a:srgbClr val="C00000"/>
                </a:solidFill>
              </a:rPr>
              <a:t>HOMOJEN KARIŞIMLARA ÖRNEKLER:</a:t>
            </a:r>
            <a:endParaRPr lang="tr-TR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10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1-01-0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246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490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1-02-6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246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036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1-04-1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246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94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1-05-7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246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808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1-07-2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246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385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1-10-2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246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356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1-12-0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246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005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1-13-3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12192000" cy="6246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537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1-18-6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38"/>
            <a:ext cx="12192000" cy="6740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150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1-20-4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38"/>
            <a:ext cx="12192000" cy="6740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483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782" y="3815694"/>
            <a:ext cx="7502031" cy="2791584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53" y="220767"/>
            <a:ext cx="8108487" cy="311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38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1-22-0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38"/>
            <a:ext cx="12192000" cy="6740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04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1-23-6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38"/>
            <a:ext cx="12192000" cy="6740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5258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1-29-8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"/>
            <a:ext cx="12192000" cy="6813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511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1-31-3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"/>
            <a:ext cx="12192000" cy="6813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3148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1-33-5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"/>
            <a:ext cx="12192000" cy="6813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8960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1-35-2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"/>
            <a:ext cx="12192000" cy="6813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250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1-36-6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"/>
            <a:ext cx="12192000" cy="6813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103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1-38-3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"/>
            <a:ext cx="12192000" cy="6813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404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1-40-0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"/>
            <a:ext cx="12192000" cy="6813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899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1-41-4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"/>
            <a:ext cx="12192000" cy="6813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7555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42" y="604197"/>
            <a:ext cx="816935" cy="847417"/>
          </a:xfrm>
        </p:spPr>
      </p:pic>
      <p:sp>
        <p:nvSpPr>
          <p:cNvPr id="5" name="Metin kutusu 4"/>
          <p:cNvSpPr txBox="1"/>
          <p:nvPr/>
        </p:nvSpPr>
        <p:spPr>
          <a:xfrm>
            <a:off x="2202426" y="604197"/>
            <a:ext cx="89375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 smtClean="0"/>
              <a:t>Süt ve ayran homojen karışım gibi görünmelerine rağmen heterojen karışımlardır.</a:t>
            </a:r>
            <a:endParaRPr lang="tr-TR" sz="2400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199" y="2014538"/>
            <a:ext cx="6758141" cy="3511191"/>
          </a:xfrm>
          <a:prstGeom prst="rect">
            <a:avLst/>
          </a:prstGeom>
        </p:spPr>
      </p:pic>
      <p:pic>
        <p:nvPicPr>
          <p:cNvPr id="2" name="Resim 1">
            <a:hlinkClick r:id="rId4" action="ppaction://hlinkfil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516" y="456342"/>
            <a:ext cx="513537" cy="51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26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1-43-0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"/>
            <a:ext cx="12192000" cy="6813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0716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 descr="bandicam 2019-06-17 09-11-45-2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25"/>
            <a:ext cx="12192000" cy="6813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611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FF0000"/>
                </a:solidFill>
              </a:rPr>
              <a:t>Karışım Modelleri:</a:t>
            </a:r>
            <a:endParaRPr lang="tr-TR" dirty="0">
              <a:solidFill>
                <a:srgbClr val="FF0000"/>
              </a:solidFill>
            </a:endParaRPr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35405"/>
            <a:ext cx="5700252" cy="1886221"/>
          </a:xfr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371" y="1433146"/>
            <a:ext cx="2184512" cy="1907931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421626"/>
            <a:ext cx="5700252" cy="2506715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371" y="3533566"/>
            <a:ext cx="4686891" cy="2394775"/>
          </a:xfrm>
          <a:prstGeom prst="rect">
            <a:avLst/>
          </a:prstGeom>
        </p:spPr>
      </p:pic>
      <p:sp>
        <p:nvSpPr>
          <p:cNvPr id="3" name="Dikdörtgen 2"/>
          <p:cNvSpPr/>
          <p:nvPr/>
        </p:nvSpPr>
        <p:spPr>
          <a:xfrm>
            <a:off x="3683978" y="1535405"/>
            <a:ext cx="2854474" cy="18056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6201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311</TotalTime>
  <Words>206</Words>
  <Application>Microsoft Office PowerPoint</Application>
  <PresentationFormat>Geniş ekran</PresentationFormat>
  <Paragraphs>54</Paragraphs>
  <Slides>81</Slides>
  <Notes>2</Notes>
  <HiddenSlides>0</HiddenSlides>
  <MMClips>1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81</vt:i4>
      </vt:variant>
    </vt:vector>
  </HeadingPairs>
  <TitlesOfParts>
    <vt:vector size="86" baseType="lpstr">
      <vt:lpstr>Arial</vt:lpstr>
      <vt:lpstr>Calibri</vt:lpstr>
      <vt:lpstr>Calibri Light</vt:lpstr>
      <vt:lpstr>Wingdings</vt:lpstr>
      <vt:lpstr>Office Teması</vt:lpstr>
      <vt:lpstr>PowerPoint Sunusu</vt:lpstr>
      <vt:lpstr>Karışımların Özellikleri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Karışım Modelleri: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 Fiziksel Hallerine Göre Çözeltiler :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DEĞERLENDİRME SORULARI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Fotoğraf Albümü</dc:title>
  <dc:creator>sylar</dc:creator>
  <cp:lastModifiedBy>ögretmen 2</cp:lastModifiedBy>
  <cp:revision>52</cp:revision>
  <dcterms:created xsi:type="dcterms:W3CDTF">2018-01-21T09:09:02Z</dcterms:created>
  <dcterms:modified xsi:type="dcterms:W3CDTF">2021-10-11T08:12:45Z</dcterms:modified>
</cp:coreProperties>
</file>