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</p:sldIdLst>
  <p:sldSz cy="6858000" cx="12192000"/>
  <p:notesSz cx="6858000" cy="9144000"/>
  <p:embeddedFontLst>
    <p:embeddedFont>
      <p:font typeface="Quattrocento Sans"/>
      <p:regular r:id="rId120"/>
      <p:bold r:id="rId121"/>
      <p:italic r:id="rId122"/>
      <p:boldItalic r:id="rId1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121" Type="http://schemas.openxmlformats.org/officeDocument/2006/relationships/font" Target="fonts/QuattrocentoSans-bold.fntdata"/><Relationship Id="rId25" Type="http://schemas.openxmlformats.org/officeDocument/2006/relationships/slide" Target="slides/slide20.xml"/><Relationship Id="rId120" Type="http://schemas.openxmlformats.org/officeDocument/2006/relationships/font" Target="fonts/QuattrocentoSans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23" Type="http://schemas.openxmlformats.org/officeDocument/2006/relationships/font" Target="fonts/QuattrocentoSans-boldItalic.fntdata"/><Relationship Id="rId122" Type="http://schemas.openxmlformats.org/officeDocument/2006/relationships/font" Target="fonts/QuattrocentoSans-italic.fntdata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1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1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1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1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1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1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1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1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1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1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1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  <a:defRPr b="0" i="0" sz="4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7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5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6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11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99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4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3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7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2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14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08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10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09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Relationship Id="rId4" Type="http://schemas.openxmlformats.org/officeDocument/2006/relationships/image" Target="../media/image6.png"/><Relationship Id="rId5" Type="http://schemas.openxmlformats.org/officeDocument/2006/relationships/image" Target="../media/image3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4.jpg"/><Relationship Id="rId4" Type="http://schemas.openxmlformats.org/officeDocument/2006/relationships/image" Target="../media/image50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5.jpg"/><Relationship Id="rId4" Type="http://schemas.openxmlformats.org/officeDocument/2006/relationships/image" Target="../media/image51.jpg"/><Relationship Id="rId5" Type="http://schemas.openxmlformats.org/officeDocument/2006/relationships/image" Target="../media/image5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6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0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0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8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4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3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8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3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4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5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5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7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0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1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2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8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1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6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7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5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9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4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3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6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5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7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8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9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2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0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6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3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8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0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1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</a:pPr>
            <a:r>
              <a:t/>
            </a:r>
            <a:endParaRPr/>
          </a:p>
        </p:txBody>
      </p:sp>
      <p:sp>
        <p:nvSpPr>
          <p:cNvPr id="89" name="Google Shape;89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/>
          <p:nvPr/>
        </p:nvSpPr>
        <p:spPr>
          <a:xfrm>
            <a:off x="306835" y="291366"/>
            <a:ext cx="113522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480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GÜNEŞ SİSTEMİ ÖTESİ: GÖK CİSİMLERİ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26-530" id="154" name="Google Shape;15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7 17-37-00-011" id="653" name="Google Shape;653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213" y="0"/>
            <a:ext cx="11585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23 21-38-16-602" id="658" name="Google Shape;65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23 21-38-19-706" id="663" name="Google Shape;663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37-09-040" id="668" name="Google Shape;668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13" y="0"/>
            <a:ext cx="11839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37-10-943" id="673" name="Google Shape;673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13" y="0"/>
            <a:ext cx="11839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37-56-984" id="678" name="Google Shape;678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13" y="0"/>
            <a:ext cx="11839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37-59-074" id="683" name="Google Shape;683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13" y="0"/>
            <a:ext cx="1183957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16-910" id="688" name="Google Shape;688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19-895" id="693" name="Google Shape;693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6 19-46-22-488" id="698" name="Google Shape;698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27-907" id="159" name="Google Shape;15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6 19-46-25-594" id="703" name="Google Shape;703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3 23-06-23-280" id="708" name="Google Shape;708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8" y="0"/>
            <a:ext cx="11831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3 23-06-27-400" id="713" name="Google Shape;713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8" y="0"/>
            <a:ext cx="11831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23 21-38-21-824" id="718" name="Google Shape;718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23 21-38-24-910" id="723" name="Google Shape;723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29-395" id="164" name="Google Shape;16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30-868" id="169" name="Google Shape;16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32-234" id="174" name="Google Shape;17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33-681" id="179" name="Google Shape;17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35-124" id="184" name="Google Shape;18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36-578" id="189" name="Google Shape;18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9"/>
          <p:cNvSpPr/>
          <p:nvPr/>
        </p:nvSpPr>
        <p:spPr>
          <a:xfrm>
            <a:off x="3859823" y="4299438"/>
            <a:ext cx="984739" cy="29893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1" name="Google Shape;191;p29"/>
          <p:cNvSpPr txBox="1"/>
          <p:nvPr/>
        </p:nvSpPr>
        <p:spPr>
          <a:xfrm>
            <a:off x="3472962" y="4299438"/>
            <a:ext cx="17672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değişebilir.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38-287" id="196" name="Google Shape;1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/>
          <p:nvPr/>
        </p:nvSpPr>
        <p:spPr>
          <a:xfrm>
            <a:off x="3886200" y="4352192"/>
            <a:ext cx="984738" cy="2549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3494942" y="4325815"/>
            <a:ext cx="17672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değişebilir.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>
            <p:ph type="ctrTitle"/>
          </p:nvPr>
        </p:nvSpPr>
        <p:spPr>
          <a:xfrm>
            <a:off x="1298485" y="159588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YILDIZLAR NASIL OLUŞUR?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title"/>
          </p:nvPr>
        </p:nvSpPr>
        <p:spPr>
          <a:xfrm>
            <a:off x="540589" y="1482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Yıldız nedir?</a:t>
            </a:r>
            <a:endParaRPr/>
          </a:p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540589" y="136128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tr-TR"/>
              <a:t>Kendiliğinden çevresine ısı ve ışık yayar.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tr-TR"/>
              <a:t>Küresel(yuvarlak) şekildedir.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tr-TR"/>
              <a:t>Büyük oranda gazlardan oluşur.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tr-TR"/>
              <a:t>Yaydıkları ışık titreşir.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tr-TR"/>
              <a:t>Yıldızlarda canlılar gibi doğar, büyür ve ölürler.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tr-TR"/>
              <a:t>Yıldızlar hareket ederler fakat gökyüzünde birbirlerine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tr-TR"/>
              <a:t>   göre konumları değişmez.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tr-TR"/>
              <a:t>Evrende milyarlarca sayıda bulunurlar.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tr-TR"/>
              <a:t>Kendi etrafında dönme hareketi yaparlar.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tr-TR"/>
              <a:t>Gezegenlerden daha büyüktürler.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tr-TR"/>
              <a:t>Gezegenlerden daha sıcaktırlar.</a:t>
            </a:r>
            <a:endParaRPr/>
          </a:p>
          <a:p>
            <a:pPr indent="-8762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8762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8762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8762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8762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99" name="Google Shape;99;p14"/>
          <p:cNvSpPr txBox="1"/>
          <p:nvPr/>
        </p:nvSpPr>
        <p:spPr>
          <a:xfrm>
            <a:off x="8376489" y="2935602"/>
            <a:ext cx="3022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Güneş bir yıldızdır.</a:t>
            </a:r>
            <a:endParaRPr/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2404" y="1112523"/>
            <a:ext cx="1954271" cy="157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07976" y="353876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Bulutsu(nebula) nedir?</a:t>
            </a:r>
            <a:endParaRPr/>
          </a:p>
        </p:txBody>
      </p:sp>
      <p:sp>
        <p:nvSpPr>
          <p:cNvPr id="209" name="Google Shape;209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Tüm yıldızların doğum yeri olan bulutsular (nebula) geniş alanlara yayılmış gaz ve toz bulutları şeklindedir.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Evrende bulunan yıldızlar </a:t>
            </a:r>
            <a:r>
              <a:rPr lang="tr-TR">
                <a:solidFill>
                  <a:srgbClr val="00B0F0"/>
                </a:solidFill>
              </a:rPr>
              <a:t>bulutsu </a:t>
            </a:r>
            <a:r>
              <a:rPr lang="tr-TR"/>
              <a:t>adı verilen toz bulutlarının bir araya gelip sıkışmasıyla oluşmuştur.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>
            <p:ph type="title"/>
          </p:nvPr>
        </p:nvSpPr>
        <p:spPr>
          <a:xfrm>
            <a:off x="1392904" y="133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Bulutsu çeşitleri:</a:t>
            </a:r>
            <a:endParaRPr/>
          </a:p>
        </p:txBody>
      </p:sp>
      <p:sp>
        <p:nvSpPr>
          <p:cNvPr id="215" name="Google Shape;215;p33"/>
          <p:cNvSpPr txBox="1"/>
          <p:nvPr>
            <p:ph idx="1" type="body"/>
          </p:nvPr>
        </p:nvSpPr>
        <p:spPr>
          <a:xfrm>
            <a:off x="1392902" y="1825624"/>
            <a:ext cx="9579898" cy="4867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Sahip olduğu hidrojen elementinin verdiği salma çizgisinden dolayı </a:t>
            </a:r>
            <a:r>
              <a:rPr b="1" lang="tr-TR"/>
              <a:t>salma bulutsusu</a:t>
            </a:r>
            <a:r>
              <a:rPr lang="tr-TR"/>
              <a:t>, </a:t>
            </a:r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2903" y="970219"/>
            <a:ext cx="9579897" cy="4486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6197" y="358196"/>
            <a:ext cx="8435749" cy="51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4"/>
          <p:cNvSpPr/>
          <p:nvPr/>
        </p:nvSpPr>
        <p:spPr>
          <a:xfrm>
            <a:off x="1559793" y="5633399"/>
            <a:ext cx="1020431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Yoğun olmaları sebebiyle içerisinden veya arkasından hiçbir ışık geçirmeyen </a:t>
            </a:r>
            <a:r>
              <a:rPr b="1"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karanlık bulutsu,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9367" y="355293"/>
            <a:ext cx="9075175" cy="520462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5"/>
          <p:cNvSpPr txBox="1"/>
          <p:nvPr/>
        </p:nvSpPr>
        <p:spPr>
          <a:xfrm>
            <a:off x="1209367" y="5680578"/>
            <a:ext cx="955256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Yakınında bulunan bir yıldızdan aldıkları ışığı sayesinde aydınlanan </a:t>
            </a:r>
            <a:r>
              <a:rPr b="1"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yansıma bulutsusu (parlak bulutsu),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/>
          <p:nvPr>
            <p:ph type="title"/>
          </p:nvPr>
        </p:nvSpPr>
        <p:spPr>
          <a:xfrm>
            <a:off x="1670538" y="5269719"/>
            <a:ext cx="79739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</a:pPr>
            <a:r>
              <a:rPr lang="tr-TR" sz="2800">
                <a:latin typeface="Quattrocento Sans"/>
                <a:ea typeface="Quattrocento Sans"/>
                <a:cs typeface="Quattrocento Sans"/>
                <a:sym typeface="Quattrocento Sans"/>
              </a:rPr>
              <a:t>Dış katmanlarını uzaya saçarak merkezinde sıcak bir beyaz cüce bırakan </a:t>
            </a:r>
            <a:r>
              <a:rPr b="1" lang="tr-TR" sz="2800">
                <a:latin typeface="Quattrocento Sans"/>
                <a:ea typeface="Quattrocento Sans"/>
                <a:cs typeface="Quattrocento Sans"/>
                <a:sym typeface="Quattrocento Sans"/>
              </a:rPr>
              <a:t>gezegenimsi bulutsudur</a:t>
            </a:r>
            <a:r>
              <a:rPr lang="tr-TR" sz="2800"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pic>
        <p:nvPicPr>
          <p:cNvPr id="234" name="Google Shape;234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542" y="259995"/>
            <a:ext cx="7881958" cy="4886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Quattrocento Sans"/>
              <a:buNone/>
            </a:pPr>
            <a:r>
              <a:rPr lang="tr-TR">
                <a:solidFill>
                  <a:srgbClr val="FF0000"/>
                </a:solidFill>
              </a:rPr>
              <a:t>En Çok Bilinen Bulutsular:</a:t>
            </a:r>
            <a:endParaRPr/>
          </a:p>
        </p:txBody>
      </p:sp>
      <p:sp>
        <p:nvSpPr>
          <p:cNvPr id="240" name="Google Shape;240;p37"/>
          <p:cNvSpPr txBox="1"/>
          <p:nvPr>
            <p:ph idx="1" type="body"/>
          </p:nvPr>
        </p:nvSpPr>
        <p:spPr>
          <a:xfrm>
            <a:off x="781692" y="179480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Char char="•"/>
            </a:pPr>
            <a:r>
              <a:rPr lang="tr-TR">
                <a:solidFill>
                  <a:srgbClr val="00B0F0"/>
                </a:solidFill>
              </a:rPr>
              <a:t>Kömür Çuvalı : </a:t>
            </a:r>
            <a:r>
              <a:rPr lang="tr-TR"/>
              <a:t>Çıplak gözle Dünya’dan görülebilir. Karanlık bulutsudur.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Char char="•"/>
            </a:pPr>
            <a:r>
              <a:rPr lang="tr-TR">
                <a:solidFill>
                  <a:srgbClr val="00B0F0"/>
                </a:solidFill>
              </a:rPr>
              <a:t>Tarantula: </a:t>
            </a:r>
            <a:r>
              <a:rPr lang="tr-TR"/>
              <a:t>Keşfedilmiş en büyük bulutsudur.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Char char="•"/>
            </a:pPr>
            <a:r>
              <a:rPr lang="tr-TR">
                <a:solidFill>
                  <a:srgbClr val="00B0F0"/>
                </a:solidFill>
              </a:rPr>
              <a:t>At başı: </a:t>
            </a:r>
            <a:r>
              <a:rPr lang="tr-TR"/>
              <a:t>Karanlık bulutsudur.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Char char="•"/>
            </a:pPr>
            <a:r>
              <a:rPr lang="tr-TR">
                <a:solidFill>
                  <a:srgbClr val="00B0F0"/>
                </a:solidFill>
              </a:rPr>
              <a:t>Kartal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Char char="•"/>
            </a:pPr>
            <a:r>
              <a:rPr lang="tr-TR">
                <a:solidFill>
                  <a:srgbClr val="00B0F0"/>
                </a:solidFill>
              </a:rPr>
              <a:t>Carina</a:t>
            </a:r>
            <a:endParaRPr>
              <a:solidFill>
                <a:srgbClr val="00B0F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Char char="•"/>
            </a:pPr>
            <a:r>
              <a:rPr lang="tr-TR">
                <a:solidFill>
                  <a:srgbClr val="00B0F0"/>
                </a:solidFill>
              </a:rPr>
              <a:t>İris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Char char="•"/>
            </a:pPr>
            <a:r>
              <a:rPr lang="tr-TR">
                <a:solidFill>
                  <a:srgbClr val="00B0F0"/>
                </a:solidFill>
              </a:rPr>
              <a:t>Halka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Char char="•"/>
            </a:pPr>
            <a:r>
              <a:rPr lang="tr-TR">
                <a:solidFill>
                  <a:srgbClr val="00B0F0"/>
                </a:solidFill>
              </a:rPr>
              <a:t>Kedi gözü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</a:pPr>
            <a:r>
              <a:t/>
            </a:r>
            <a:endParaRPr/>
          </a:p>
        </p:txBody>
      </p:sp>
      <p:sp>
        <p:nvSpPr>
          <p:cNvPr id="246" name="Google Shape;246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C:\Users\hp\Desktop\Bandicam\bandicam 2018-11-10 13-23-17-758.jpg" id="247" name="Google Shape;24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705" y="284672"/>
            <a:ext cx="11309231" cy="6297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</a:pPr>
            <a:r>
              <a:t/>
            </a:r>
            <a:endParaRPr/>
          </a:p>
        </p:txBody>
      </p:sp>
      <p:sp>
        <p:nvSpPr>
          <p:cNvPr id="253" name="Google Shape;253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C:\Users\hp\Desktop\Bandicam\bandicam 2018-11-10 13-23-20-714.jpg" id="254" name="Google Shape;25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452" y="301925"/>
            <a:ext cx="11283351" cy="624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/>
          <p:nvPr/>
        </p:nvSpPr>
        <p:spPr>
          <a:xfrm>
            <a:off x="4320558" y="87330"/>
            <a:ext cx="367726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YILDIZLARIN OLUŞUMU</a:t>
            </a:r>
            <a:endParaRPr/>
          </a:p>
        </p:txBody>
      </p:sp>
      <p:sp>
        <p:nvSpPr>
          <p:cNvPr id="260" name="Google Shape;260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61" name="Google Shape;26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91305"/>
            <a:ext cx="12192000" cy="6030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452" y="166995"/>
            <a:ext cx="3666653" cy="15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1"/>
          <p:cNvSpPr txBox="1"/>
          <p:nvPr/>
        </p:nvSpPr>
        <p:spPr>
          <a:xfrm>
            <a:off x="2599360" y="755842"/>
            <a:ext cx="826042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Büyük kütleli yıldızlar : Güneş’e göre kütlesi daha fazla olan yıldızlardır.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Küçük kütleli yıldızlar : Güneş’e göre kütlesi daha az olan yıldızlardır.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idx="1" type="body"/>
          </p:nvPr>
        </p:nvSpPr>
        <p:spPr>
          <a:xfrm>
            <a:off x="624338" y="60930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Sıcak yıldızlar </a:t>
            </a:r>
            <a:r>
              <a:rPr lang="tr-TR">
                <a:solidFill>
                  <a:schemeClr val="accent1"/>
                </a:solidFill>
              </a:rPr>
              <a:t>mavi</a:t>
            </a:r>
            <a:r>
              <a:rPr lang="tr-TR"/>
              <a:t> veya </a:t>
            </a:r>
            <a:r>
              <a:rPr lang="tr-TR">
                <a:solidFill>
                  <a:srgbClr val="D9D9D9"/>
                </a:solidFill>
              </a:rPr>
              <a:t>beyaz</a:t>
            </a:r>
            <a:r>
              <a:rPr lang="tr-TR"/>
              <a:t> renkte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Orta sıcaklıkta yıldızlar </a:t>
            </a:r>
            <a:r>
              <a:rPr lang="tr-TR">
                <a:solidFill>
                  <a:srgbClr val="FFFF00"/>
                </a:solidFill>
              </a:rPr>
              <a:t>sarı</a:t>
            </a:r>
            <a:r>
              <a:rPr lang="tr-TR"/>
              <a:t> renkte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Düşük sıcaklıkta(soğuk) yıldızlar </a:t>
            </a:r>
            <a:r>
              <a:rPr lang="tr-TR">
                <a:solidFill>
                  <a:srgbClr val="FF0000"/>
                </a:solidFill>
              </a:rPr>
              <a:t>kırmızı</a:t>
            </a:r>
            <a:r>
              <a:rPr lang="tr-TR"/>
              <a:t> renktedir.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338" y="2594520"/>
            <a:ext cx="5414153" cy="2252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8323" y="2442084"/>
            <a:ext cx="3974530" cy="2405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/>
          <p:cNvSpPr txBox="1"/>
          <p:nvPr>
            <p:ph type="title"/>
          </p:nvPr>
        </p:nvSpPr>
        <p:spPr>
          <a:xfrm>
            <a:off x="687120" y="27024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Quattrocento Sans"/>
              <a:buNone/>
            </a:pPr>
            <a:r>
              <a:rPr lang="tr-TR" sz="2800">
                <a:solidFill>
                  <a:srgbClr val="00B0F0"/>
                </a:solidFill>
              </a:rPr>
              <a:t>Karadelik nedir?</a:t>
            </a:r>
            <a:endParaRPr/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33096" cy="705320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2"/>
          <p:cNvSpPr txBox="1"/>
          <p:nvPr>
            <p:ph idx="1" type="body"/>
          </p:nvPr>
        </p:nvSpPr>
        <p:spPr>
          <a:xfrm>
            <a:off x="610064" y="4096753"/>
            <a:ext cx="1050657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tr-TR">
                <a:solidFill>
                  <a:schemeClr val="lt1"/>
                </a:solidFill>
              </a:rPr>
              <a:t>Enerjisi bitmekte olan yıldızların bir süre sonra kütlesi merkeze doğru çekilir. Sonunda tüm kütle bir noktada toplandığı için var olan kütlenin çevresinde olan </a:t>
            </a:r>
            <a:r>
              <a:rPr lang="tr-TR">
                <a:solidFill>
                  <a:srgbClr val="00B0F0"/>
                </a:solidFill>
              </a:rPr>
              <a:t>ışık dahil</a:t>
            </a:r>
            <a:r>
              <a:rPr lang="tr-TR">
                <a:solidFill>
                  <a:schemeClr val="lt1"/>
                </a:solidFill>
              </a:rPr>
              <a:t> her şeyi içine alıp yutmaya başlar. Bu ölü yıldıza </a:t>
            </a:r>
            <a:r>
              <a:rPr b="1" lang="tr-TR">
                <a:solidFill>
                  <a:schemeClr val="lt1"/>
                </a:solidFill>
              </a:rPr>
              <a:t> </a:t>
            </a:r>
            <a:r>
              <a:rPr lang="tr-TR">
                <a:solidFill>
                  <a:srgbClr val="00B0F0"/>
                </a:solidFill>
              </a:rPr>
              <a:t>kara delik </a:t>
            </a:r>
            <a:r>
              <a:rPr lang="tr-TR">
                <a:solidFill>
                  <a:schemeClr val="lt1"/>
                </a:solidFill>
              </a:rPr>
              <a:t>denir. </a:t>
            </a:r>
            <a:br>
              <a:rPr lang="tr-TR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</p:txBody>
      </p:sp>
      <p:sp>
        <p:nvSpPr>
          <p:cNvPr id="276" name="Google Shape;276;p42"/>
          <p:cNvSpPr/>
          <p:nvPr/>
        </p:nvSpPr>
        <p:spPr>
          <a:xfrm>
            <a:off x="1194822" y="550675"/>
            <a:ext cx="276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KARA DELİK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3"/>
          <p:cNvSpPr txBox="1"/>
          <p:nvPr>
            <p:ph type="title"/>
          </p:nvPr>
        </p:nvSpPr>
        <p:spPr>
          <a:xfrm>
            <a:off x="781692" y="1693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Quattrocento Sans"/>
              <a:buNone/>
            </a:pPr>
            <a:r>
              <a:rPr lang="tr-TR" sz="4000">
                <a:solidFill>
                  <a:srgbClr val="00B0F0"/>
                </a:solidFill>
              </a:rPr>
              <a:t>Takımyıldızı nedir?</a:t>
            </a:r>
            <a:endParaRPr/>
          </a:p>
        </p:txBody>
      </p:sp>
      <p:sp>
        <p:nvSpPr>
          <p:cNvPr id="282" name="Google Shape;282;p43"/>
          <p:cNvSpPr txBox="1"/>
          <p:nvPr>
            <p:ph idx="1" type="body"/>
          </p:nvPr>
        </p:nvSpPr>
        <p:spPr>
          <a:xfrm>
            <a:off x="700176" y="1494870"/>
            <a:ext cx="1117674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Dünya’dan bakıldığında birbirine yakın duran ve çeşitli şekiller oluşturan yıldız kümelerine </a:t>
            </a:r>
            <a:r>
              <a:rPr lang="tr-TR">
                <a:solidFill>
                  <a:srgbClr val="00B0F0"/>
                </a:solidFill>
              </a:rPr>
              <a:t>takımyıldızı</a:t>
            </a:r>
            <a:r>
              <a:rPr lang="tr-TR">
                <a:solidFill>
                  <a:srgbClr val="FF0000"/>
                </a:solidFill>
              </a:rPr>
              <a:t> </a:t>
            </a:r>
            <a:r>
              <a:rPr lang="tr-TR"/>
              <a:t>denir.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Takımyıldızlarına genelde insan, hayvan veya nesne adları verilmiştir.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Takım yıldızları oluşturulurken herhangi bir kurala bağlı kalınmamıştır.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Takımyıldızları oluşturmak gökyüzü gözlemlerini kolaylaştırmaktadır.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C:\Users\hp\Desktop\Ekran Alıntısı.PNG" id="283" name="Google Shape;28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5129" y="3791812"/>
            <a:ext cx="3180915" cy="287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1930" y="4441054"/>
            <a:ext cx="3013400" cy="106589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3"/>
          <p:cNvSpPr txBox="1"/>
          <p:nvPr/>
        </p:nvSpPr>
        <p:spPr>
          <a:xfrm>
            <a:off x="5748391" y="4795334"/>
            <a:ext cx="589736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Takımyıldızlarını oluşturan yıldızlar bir arada görünmelerine rağmen aslında birbirleriyle ilgileri yoktur.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932" y="301557"/>
            <a:ext cx="11047987" cy="6381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En çok bilinen takımyıldızları</a:t>
            </a:r>
            <a:endParaRPr/>
          </a:p>
        </p:txBody>
      </p:sp>
      <p:sp>
        <p:nvSpPr>
          <p:cNvPr id="296" name="Google Shape;296;p45"/>
          <p:cNvSpPr txBox="1"/>
          <p:nvPr>
            <p:ph idx="1" type="body"/>
          </p:nvPr>
        </p:nvSpPr>
        <p:spPr>
          <a:xfrm>
            <a:off x="777816" y="158408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Büyük Ayı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Küçük Ayı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Kraliçe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Ejderha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Aslan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Orion (Avcı)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Kuzey Tacı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Başak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Çoban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6"/>
          <p:cNvSpPr txBox="1"/>
          <p:nvPr>
            <p:ph type="title"/>
          </p:nvPr>
        </p:nvSpPr>
        <p:spPr>
          <a:xfrm>
            <a:off x="190631" y="2316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Kutup Yıldızı (Polaris)</a:t>
            </a:r>
            <a:endParaRPr/>
          </a:p>
        </p:txBody>
      </p:sp>
      <p:sp>
        <p:nvSpPr>
          <p:cNvPr id="303" name="Google Shape;303;p46"/>
          <p:cNvSpPr txBox="1"/>
          <p:nvPr>
            <p:ph idx="1" type="body"/>
          </p:nvPr>
        </p:nvSpPr>
        <p:spPr>
          <a:xfrm>
            <a:off x="190631" y="1285817"/>
            <a:ext cx="6410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Bulunduğu yön daima Kuzey yönünü gösterdiği için </a:t>
            </a:r>
            <a:r>
              <a:rPr lang="tr-TR">
                <a:solidFill>
                  <a:srgbClr val="00B0F0"/>
                </a:solidFill>
              </a:rPr>
              <a:t>Kuzey Yıldızı </a:t>
            </a:r>
            <a:r>
              <a:rPr lang="tr-TR"/>
              <a:t>ismi de verilmektedir.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Denizcilerin yön bulmak için kullandığı yıldızdır.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Küçük Ayı takımyıldızının </a:t>
            </a:r>
            <a:r>
              <a:rPr lang="tr-TR">
                <a:solidFill>
                  <a:srgbClr val="00B0F0"/>
                </a:solidFill>
              </a:rPr>
              <a:t>en parlak </a:t>
            </a:r>
            <a:r>
              <a:rPr lang="tr-TR"/>
              <a:t>üyesidir.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C:\Users\hp\Desktop\Ekran Alıntısı.PNG" id="304" name="Google Shape;30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1236" y="595472"/>
            <a:ext cx="5508214" cy="4757577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2216" y="0"/>
            <a:ext cx="92675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47-646" id="314" name="Google Shape;31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49-542" id="319" name="Google Shape;31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50-983" id="324" name="Google Shape;32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52-781" id="329" name="Google Shape;32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>
            <p:ph idx="1" type="body"/>
          </p:nvPr>
        </p:nvSpPr>
        <p:spPr>
          <a:xfrm>
            <a:off x="910363" y="98914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Yıldız, </a:t>
            </a:r>
            <a:r>
              <a:rPr lang="tr-TR">
                <a:solidFill>
                  <a:srgbClr val="FF0000"/>
                </a:solidFill>
              </a:rPr>
              <a:t>hidrojenin</a:t>
            </a:r>
            <a:r>
              <a:rPr lang="tr-TR"/>
              <a:t> yavaş yavaş </a:t>
            </a:r>
            <a:r>
              <a:rPr lang="tr-TR">
                <a:solidFill>
                  <a:srgbClr val="FF0000"/>
                </a:solidFill>
              </a:rPr>
              <a:t>helyum </a:t>
            </a:r>
            <a:r>
              <a:rPr lang="tr-TR"/>
              <a:t>gibi daha ağır elementlere dönüştüğü ve içinde çok yüksek sıcaklıklarda tepkimelerin yer aldığı bir gök cismidir. </a:t>
            </a:r>
            <a:br>
              <a:rPr lang="tr-TR"/>
            </a:br>
            <a:endParaRPr/>
          </a:p>
        </p:txBody>
      </p:sp>
      <p:pic>
        <p:nvPicPr>
          <p:cNvPr descr="E:\SUNULAR\SEMBOLLER\Önemli.png" id="114" name="Google Shape;11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578" y="1152017"/>
            <a:ext cx="817563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>
            <a:off x="4727275" y="4718649"/>
            <a:ext cx="2070340" cy="118181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7605621" y="2386720"/>
            <a:ext cx="3099759" cy="384155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4223" y="2513778"/>
            <a:ext cx="10541542" cy="401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54-494" id="334" name="Google Shape;33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16-162" id="339" name="Google Shape;33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:\SUNULAR\SEMBOLLER\Önemli.png" id="340" name="Google Shape;340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197" y="5642893"/>
            <a:ext cx="817563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3"/>
          <p:cNvSpPr txBox="1"/>
          <p:nvPr/>
        </p:nvSpPr>
        <p:spPr>
          <a:xfrm>
            <a:off x="1747760" y="5866700"/>
            <a:ext cx="833776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Güneş sisteminde eliptik bir yörüngede hareket ederler.</a:t>
            </a:r>
            <a:endParaRPr/>
          </a:p>
        </p:txBody>
      </p:sp>
      <p:pic>
        <p:nvPicPr>
          <p:cNvPr id="342" name="Google Shape;342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0197" y="1916130"/>
            <a:ext cx="5321628" cy="29529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"/>
          <p:cNvSpPr txBox="1"/>
          <p:nvPr>
            <p:ph type="title"/>
          </p:nvPr>
        </p:nvSpPr>
        <p:spPr>
          <a:xfrm>
            <a:off x="838200" y="4090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En çok bilinen kuyruklu yıldızlar</a:t>
            </a:r>
            <a:endParaRPr/>
          </a:p>
        </p:txBody>
      </p:sp>
      <p:sp>
        <p:nvSpPr>
          <p:cNvPr id="348" name="Google Shape;348;p54"/>
          <p:cNvSpPr txBox="1"/>
          <p:nvPr>
            <p:ph idx="1" type="body"/>
          </p:nvPr>
        </p:nvSpPr>
        <p:spPr>
          <a:xfrm>
            <a:off x="562708" y="1825625"/>
            <a:ext cx="1079109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Halley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Halle-Bopp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Borrely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İkaye-Zhang: </a:t>
            </a:r>
            <a:r>
              <a:rPr lang="tr-TR" sz="2400"/>
              <a:t>Dünya’dan en son gözlemlenen kuyruklu yıldızdır(2002 yılında).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Lovejoy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Shoemaker–Levy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2-59-01-893" id="353" name="Google Shape;35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225"/>
            <a:ext cx="12192000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2-59-04-201" id="358" name="Google Shape;35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225"/>
            <a:ext cx="12192000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2-59-06-007" id="363" name="Google Shape;36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225"/>
            <a:ext cx="12192000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2-59-07-777" id="368" name="Google Shape;36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225"/>
            <a:ext cx="12192000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2-59-09-468" id="373" name="Google Shape;37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225"/>
            <a:ext cx="12192000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2-59-11-524" id="378" name="Google Shape;37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225"/>
            <a:ext cx="12192000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2-59-13-992" id="383" name="Google Shape;38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225"/>
            <a:ext cx="12192000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</a:pPr>
            <a:r>
              <a:rPr lang="tr-TR" sz="2400"/>
              <a:t>Astronomlar uzaydaki yıldızların yerlerini tespit etmek için </a:t>
            </a:r>
            <a:r>
              <a:rPr lang="tr-TR" sz="2400">
                <a:solidFill>
                  <a:srgbClr val="00B0F0"/>
                </a:solidFill>
              </a:rPr>
              <a:t>yıldız haritaları </a:t>
            </a:r>
            <a:r>
              <a:rPr lang="tr-TR" sz="2400"/>
              <a:t>kullanırlar.</a:t>
            </a:r>
            <a:endParaRPr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4068" y="1532184"/>
            <a:ext cx="5003321" cy="463022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18-500" id="388" name="Google Shape;388;p62"/>
          <p:cNvPicPr preferRelativeResize="0"/>
          <p:nvPr/>
        </p:nvPicPr>
        <p:blipFill rotWithShape="1">
          <a:blip r:embed="rId3">
            <a:alphaModFix/>
          </a:blip>
          <a:srcRect b="81345" l="0" r="-23" t="0"/>
          <a:stretch/>
        </p:blipFill>
        <p:spPr>
          <a:xfrm>
            <a:off x="-2931" y="801077"/>
            <a:ext cx="12194931" cy="120356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2"/>
          <p:cNvSpPr txBox="1"/>
          <p:nvPr/>
        </p:nvSpPr>
        <p:spPr>
          <a:xfrm>
            <a:off x="4818184" y="246184"/>
            <a:ext cx="521383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IŞIK YILI</a:t>
            </a:r>
            <a:endParaRPr/>
          </a:p>
        </p:txBody>
      </p:sp>
      <p:pic>
        <p:nvPicPr>
          <p:cNvPr descr="bandicam 2018-01-20 22-59-49-172" id="390" name="Google Shape;390;p62"/>
          <p:cNvPicPr preferRelativeResize="0"/>
          <p:nvPr/>
        </p:nvPicPr>
        <p:blipFill rotWithShape="1">
          <a:blip r:embed="rId4">
            <a:alphaModFix/>
          </a:blip>
          <a:srcRect b="36924" l="0" r="66537" t="12368"/>
          <a:stretch/>
        </p:blipFill>
        <p:spPr>
          <a:xfrm>
            <a:off x="325316" y="2382714"/>
            <a:ext cx="4079630" cy="306851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2"/>
          <p:cNvSpPr/>
          <p:nvPr/>
        </p:nvSpPr>
        <p:spPr>
          <a:xfrm>
            <a:off x="3948906" y="1635314"/>
            <a:ext cx="592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Işığın “bir yılda” aldığı yol yaklaşık </a:t>
            </a:r>
            <a:r>
              <a:rPr i="1" lang="tr-TR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 trilyon kilometredir</a:t>
            </a:r>
            <a:r>
              <a:rPr i="1"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18-500" id="396" name="Google Shape;396;p63"/>
          <p:cNvPicPr preferRelativeResize="0"/>
          <p:nvPr/>
        </p:nvPicPr>
        <p:blipFill rotWithShape="1">
          <a:blip r:embed="rId3">
            <a:alphaModFix/>
          </a:blip>
          <a:srcRect b="61448" l="0" r="1705" t="23424"/>
          <a:stretch/>
        </p:blipFill>
        <p:spPr>
          <a:xfrm>
            <a:off x="61546" y="738554"/>
            <a:ext cx="11983915" cy="97594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63"/>
          <p:cNvSpPr txBox="1"/>
          <p:nvPr/>
        </p:nvSpPr>
        <p:spPr>
          <a:xfrm>
            <a:off x="4308230" y="158261"/>
            <a:ext cx="521383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GALAKSİ (GÖK ADA)</a:t>
            </a:r>
            <a:endParaRPr/>
          </a:p>
        </p:txBody>
      </p:sp>
      <p:sp>
        <p:nvSpPr>
          <p:cNvPr id="398" name="Google Shape;398;p63"/>
          <p:cNvSpPr txBox="1"/>
          <p:nvPr/>
        </p:nvSpPr>
        <p:spPr>
          <a:xfrm>
            <a:off x="628649" y="2074983"/>
            <a:ext cx="11273962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Güneş sistemi </a:t>
            </a:r>
            <a:r>
              <a:rPr lang="tr-TR" sz="18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Samanyolu Gökadasında </a:t>
            </a:r>
            <a:r>
              <a:rPr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yer alır. Samanyolu gökadasının sarmal kolları vardır.  Güneş sistemimiz galaksinin </a:t>
            </a:r>
            <a:r>
              <a:rPr lang="tr-TR" sz="18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avcı(orion) </a:t>
            </a:r>
            <a:r>
              <a:rPr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kolunda bulunur.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Samanyolu dışında en önemli gökadalar </a:t>
            </a:r>
            <a:r>
              <a:rPr lang="tr-TR" sz="18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Andromeda ve Sombrero</a:t>
            </a:r>
            <a:r>
              <a:rPr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’ dur. Andromeda çıplak gözle Dünya‘dan görülebilmektedir.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bandicam 2018-01-20 23-03-34-002" id="399" name="Google Shape;399;p63"/>
          <p:cNvPicPr preferRelativeResize="0"/>
          <p:nvPr/>
        </p:nvPicPr>
        <p:blipFill rotWithShape="1">
          <a:blip r:embed="rId4">
            <a:alphaModFix/>
          </a:blip>
          <a:srcRect b="38129" l="62957" r="0" t="0"/>
          <a:stretch/>
        </p:blipFill>
        <p:spPr>
          <a:xfrm>
            <a:off x="1138602" y="3552311"/>
            <a:ext cx="3582867" cy="3129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ndicam 2018-01-20 23-03-44-289" id="400" name="Google Shape;400;p63"/>
          <p:cNvPicPr preferRelativeResize="0"/>
          <p:nvPr/>
        </p:nvPicPr>
        <p:blipFill rotWithShape="1">
          <a:blip r:embed="rId5">
            <a:alphaModFix/>
          </a:blip>
          <a:srcRect b="30823" l="0" r="54927" t="0"/>
          <a:stretch/>
        </p:blipFill>
        <p:spPr>
          <a:xfrm>
            <a:off x="5917223" y="3613921"/>
            <a:ext cx="4123592" cy="300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485" y="324390"/>
            <a:ext cx="10556604" cy="6095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2-40-618" id="410" name="Google Shape;41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3938" y="0"/>
            <a:ext cx="7602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2-43-706" id="415" name="Google Shape;41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3938" y="0"/>
            <a:ext cx="7602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/>
          <p:nvPr>
            <p:ph type="title"/>
          </p:nvPr>
        </p:nvSpPr>
        <p:spPr>
          <a:xfrm>
            <a:off x="360451" y="5086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Quattrocento Sans"/>
              <a:buNone/>
            </a:pPr>
            <a:r>
              <a:rPr lang="tr-TR" sz="3200">
                <a:solidFill>
                  <a:srgbClr val="00B0F0"/>
                </a:solidFill>
              </a:rPr>
              <a:t>EVRENİN OLUŞUMU</a:t>
            </a:r>
            <a:endParaRPr/>
          </a:p>
        </p:txBody>
      </p:sp>
      <p:sp>
        <p:nvSpPr>
          <p:cNvPr id="421" name="Google Shape;421;p67"/>
          <p:cNvSpPr txBox="1"/>
          <p:nvPr>
            <p:ph idx="1" type="body"/>
          </p:nvPr>
        </p:nvSpPr>
        <p:spPr>
          <a:xfrm>
            <a:off x="241443" y="698643"/>
            <a:ext cx="11717676" cy="5587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Aralarındaki boşluklarla birlikte gök cisimlerinin tümüne</a:t>
            </a:r>
            <a:r>
              <a:rPr lang="tr-TR">
                <a:solidFill>
                  <a:srgbClr val="00B0F0"/>
                </a:solidFill>
              </a:rPr>
              <a:t> evren </a:t>
            </a:r>
            <a:r>
              <a:rPr lang="tr-TR"/>
              <a:t>denir. Evrenin Dünya dışında kalan kısmına </a:t>
            </a:r>
            <a:r>
              <a:rPr lang="tr-TR">
                <a:solidFill>
                  <a:srgbClr val="00B0F0"/>
                </a:solidFill>
              </a:rPr>
              <a:t>uzay</a:t>
            </a:r>
            <a:r>
              <a:rPr lang="tr-TR"/>
              <a:t> denir.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Evrenin oluşumu için iki görüş öne çıkmıştır: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❖"/>
            </a:pPr>
            <a:r>
              <a:rPr lang="tr-TR">
                <a:solidFill>
                  <a:srgbClr val="00B0F0"/>
                </a:solidFill>
              </a:rPr>
              <a:t>Durağan Evren: </a:t>
            </a:r>
            <a:r>
              <a:rPr lang="tr-TR">
                <a:solidFill>
                  <a:srgbClr val="FF0000"/>
                </a:solidFill>
              </a:rPr>
              <a:t>Newton</a:t>
            </a:r>
            <a:r>
              <a:rPr lang="tr-TR"/>
              <a:t>’un ortaya attığı görüşe göre evren hareketsizdir ve başlangıcı yoktur.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❖"/>
            </a:pPr>
            <a:r>
              <a:rPr lang="tr-TR">
                <a:solidFill>
                  <a:srgbClr val="00B0F0"/>
                </a:solidFill>
              </a:rPr>
              <a:t>Büyük Patlama (Big Bang) Teorisi: </a:t>
            </a:r>
            <a:r>
              <a:rPr lang="tr-TR">
                <a:solidFill>
                  <a:srgbClr val="FF0000"/>
                </a:solidFill>
              </a:rPr>
              <a:t>George Lemaitre </a:t>
            </a:r>
            <a:r>
              <a:rPr lang="tr-TR"/>
              <a:t>tarafından ortaya atılan bu görüşe evrenin bir başlangıcı vardır ve evren sürekli genişlemektedir. </a:t>
            </a:r>
            <a:r>
              <a:rPr lang="tr-TR">
                <a:solidFill>
                  <a:srgbClr val="FF0000"/>
                </a:solidFill>
              </a:rPr>
              <a:t>Alexander Friedmann </a:t>
            </a:r>
            <a:r>
              <a:rPr lang="tr-TR"/>
              <a:t>teorinin gelişimine katkıda bulunmuştur.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  Büyük patlama teorisi günümüzde bilim insanları tarafından çoğunlukla kabul                                          edilen görüştür.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3-46-909" id="426" name="Google Shape;42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9713"/>
            <a:ext cx="12192001" cy="637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3-49-348" id="431" name="Google Shape;43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9713"/>
            <a:ext cx="12192001" cy="637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30-148" id="436" name="Google Shape;43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31-631" id="441" name="Google Shape;441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Güneşin Özellikleri:</a:t>
            </a:r>
            <a:endParaRPr/>
          </a:p>
        </p:txBody>
      </p:sp>
      <p:sp>
        <p:nvSpPr>
          <p:cNvPr id="129" name="Google Shape;129;p18"/>
          <p:cNvSpPr txBox="1"/>
          <p:nvPr>
            <p:ph idx="1" type="body"/>
          </p:nvPr>
        </p:nvSpPr>
        <p:spPr>
          <a:xfrm>
            <a:off x="786442" y="153677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Güneş orta büyüklükte bir yıldızdır.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Güneş orta sıcaklıkta bir yıldızdır.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5 milyar yaşındadır.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Kendi etrafında dönme hareketi yapar.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Dünya’ya en yakın yıldızdır. Bu sebeple diğer yıldızlardan daha büyük ve daha parlak görünür.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Gündüz gözlemlenebilen tek yıldız </a:t>
            </a:r>
            <a:r>
              <a:rPr lang="tr-TR">
                <a:solidFill>
                  <a:srgbClr val="00B0F0"/>
                </a:solidFill>
              </a:rPr>
              <a:t>Güneş’</a:t>
            </a:r>
            <a:r>
              <a:rPr lang="tr-TR"/>
              <a:t>tir.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I:\SUNULAR\SEMBOLLER\Önemli.png" id="130" name="Google Shape;13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529" y="5337485"/>
            <a:ext cx="817563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1487596" y="5657277"/>
            <a:ext cx="80080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Güneş’ten sonra Dünya’ya en yakın yıldız </a:t>
            </a:r>
            <a:r>
              <a:rPr lang="tr-TR" sz="24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Proksima</a:t>
            </a: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’dır.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32-666" id="446" name="Google Shape;44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43-331" id="451" name="Google Shape;451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34-948" id="456" name="Google Shape;456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49-223" id="461" name="Google Shape;46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5"/>
          <p:cNvSpPr/>
          <p:nvPr/>
        </p:nvSpPr>
        <p:spPr>
          <a:xfrm>
            <a:off x="0" y="492369"/>
            <a:ext cx="474785" cy="4044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50-773" id="467" name="Google Shape;467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76"/>
          <p:cNvSpPr/>
          <p:nvPr/>
        </p:nvSpPr>
        <p:spPr>
          <a:xfrm>
            <a:off x="0" y="492369"/>
            <a:ext cx="474785" cy="4044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53-984" id="473" name="Google Shape;47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77"/>
          <p:cNvSpPr/>
          <p:nvPr/>
        </p:nvSpPr>
        <p:spPr>
          <a:xfrm>
            <a:off x="0" y="492369"/>
            <a:ext cx="474785" cy="4044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55-349" id="479" name="Google Shape;47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8"/>
          <p:cNvSpPr/>
          <p:nvPr/>
        </p:nvSpPr>
        <p:spPr>
          <a:xfrm>
            <a:off x="0" y="492369"/>
            <a:ext cx="474785" cy="4044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56-600" id="485" name="Google Shape;48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79"/>
          <p:cNvSpPr/>
          <p:nvPr/>
        </p:nvSpPr>
        <p:spPr>
          <a:xfrm>
            <a:off x="0" y="492369"/>
            <a:ext cx="474785" cy="4044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59-519" id="492" name="Google Shape;49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80"/>
          <p:cNvSpPr/>
          <p:nvPr/>
        </p:nvSpPr>
        <p:spPr>
          <a:xfrm>
            <a:off x="0" y="492369"/>
            <a:ext cx="474785" cy="4044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0-00-568" id="498" name="Google Shape;49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Gezegen nedir?</a:t>
            </a:r>
            <a:endParaRPr/>
          </a:p>
        </p:txBody>
      </p:sp>
      <p:sp>
        <p:nvSpPr>
          <p:cNvPr id="137" name="Google Shape;137;p19"/>
          <p:cNvSpPr txBox="1"/>
          <p:nvPr>
            <p:ph idx="1" type="body"/>
          </p:nvPr>
        </p:nvSpPr>
        <p:spPr>
          <a:xfrm>
            <a:off x="561137" y="153551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Yıldızların etrafında belirli yörüngelerde  dolanırlar.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Yıldızlara göre soğuktur.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Yıldızlara göre küçüktür.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Isı ve ışık kaynağı değildir. Yıldızlardan  aldıkları ışığı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   yansıtırlar.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Gökyüzünde kesintisiz ışık verir.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Küresel şekildedir.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Gökyüzündeki konumları sürekli değişir.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Gezegenlerin etrafında dolanan gök cisimlerine </a:t>
            </a:r>
            <a:r>
              <a:rPr lang="tr-TR">
                <a:solidFill>
                  <a:srgbClr val="00B0F0"/>
                </a:solidFill>
              </a:rPr>
              <a:t>doğal uydu </a:t>
            </a:r>
            <a:r>
              <a:rPr lang="tr-TR"/>
              <a:t>denir.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5979" y="1291066"/>
            <a:ext cx="21336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9172182" y="3475973"/>
            <a:ext cx="33434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Dünya bir gezegendir.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45-615" id="503" name="Google Shape;50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9-47-280" id="508" name="Google Shape;50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4"/>
          <p:cNvSpPr txBox="1"/>
          <p:nvPr>
            <p:ph type="ctrTitle"/>
          </p:nvPr>
        </p:nvSpPr>
        <p:spPr>
          <a:xfrm>
            <a:off x="1498315" y="201107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DEĞERLENDİRME SORULARI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1-58-050" id="518" name="Google Shape;51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9250"/>
            <a:ext cx="12191999" cy="6157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2-00-235" id="523" name="Google Shape;523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9250"/>
            <a:ext cx="12191999" cy="6157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6 19-44-07-145" id="528" name="Google Shape;528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6 19-44-10-243" id="533" name="Google Shape;53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6 19-44-59-225" id="538" name="Google Shape;538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6 19-45-02-307" id="543" name="Google Shape;543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23 21-39-24-369" id="548" name="Google Shape;548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23-047" id="144" name="Google Shape;14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23 21-39-27-495" id="553" name="Google Shape;553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32-37-686" id="558" name="Google Shape;558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813"/>
            <a:ext cx="12192000" cy="65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32-39-270" id="563" name="Google Shape;563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813"/>
            <a:ext cx="12192000" cy="65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23 21-37-55-810" id="568" name="Google Shape;568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23 21-37-58-892" id="573" name="Google Shape;57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6 19-45-25-213" id="578" name="Google Shape;578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6 19-45-28-333" id="583" name="Google Shape;583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42-547" id="588" name="Google Shape;58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44-422" id="593" name="Google Shape;593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46-258" id="598" name="Google Shape;598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48-24-594" id="149" name="Google Shape;14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3200"/>
            <a:ext cx="12192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48-309" id="603" name="Google Shape;603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23 21-38-11-391" id="608" name="Google Shape;60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23 21-38-14-495" id="613" name="Google Shape;613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6 19-44-27-920" id="618" name="Google Shape;61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6 19-44-31-055" id="623" name="Google Shape;623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0-43-289" id="628" name="Google Shape;62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9250"/>
            <a:ext cx="12191999" cy="6157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0-45-488" id="633" name="Google Shape;633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9250"/>
            <a:ext cx="12191999" cy="6157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3 23-05-01-284" id="638" name="Google Shape;638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8" y="0"/>
            <a:ext cx="11831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3 23-05-05-354" id="643" name="Google Shape;643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8" y="0"/>
            <a:ext cx="11831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10-17 17-36-57-873" id="648" name="Google Shape;648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213" y="0"/>
            <a:ext cx="11585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