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b2a12d6183_6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b2a12d6183_6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b2a12d6183_6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b2a12d6183_65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b2a12d6183_65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b2a12d6183_65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b2a12d6183_65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hyperlink" Target="https://drive.google.com/file/d/1p8zpSj_K6827KzE_2IQObjtpDHp-c0Or/view?usp=sharing" TargetMode="External"/><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g"/><Relationship Id="rId4" Type="http://schemas.openxmlformats.org/officeDocument/2006/relationships/hyperlink" Target="https://drive.google.com/file/d/1hvr-JZpVdxMkKIfGcQe76rMSTAsbXvvO/view?usp=sharing" TargetMode="External"/><Relationship Id="rId5"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7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0.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7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7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7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8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8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7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0" y="303637"/>
            <a:ext cx="12192000" cy="61803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idx="1" type="body"/>
          </p:nvPr>
        </p:nvSpPr>
        <p:spPr>
          <a:xfrm>
            <a:off x="737419" y="538317"/>
            <a:ext cx="109728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Pürüzlü yüzeylere örnekler: </a:t>
            </a:r>
            <a:r>
              <a:rPr lang="tr-TR"/>
              <a:t>Halı, tahta, zımpara kağıdı, çakıl, ponza taşı, toprak yol</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tr-TR"/>
              <a:t>    </a:t>
            </a:r>
            <a:r>
              <a:rPr lang="tr-TR">
                <a:solidFill>
                  <a:srgbClr val="FF0000"/>
                </a:solidFill>
              </a:rPr>
              <a:t>Pürüzsüz(az pürüzlü-kaygan) yüzeylere örnekler: </a:t>
            </a:r>
            <a:r>
              <a:rPr lang="tr-TR"/>
              <a:t>Cam, buz, mermer</a:t>
            </a:r>
            <a:endParaRPr/>
          </a:p>
        </p:txBody>
      </p:sp>
      <p:pic>
        <p:nvPicPr>
          <p:cNvPr id="142" name="Google Shape;142;p22"/>
          <p:cNvPicPr preferRelativeResize="0"/>
          <p:nvPr/>
        </p:nvPicPr>
        <p:blipFill rotWithShape="1">
          <a:blip r:embed="rId3">
            <a:alphaModFix/>
          </a:blip>
          <a:srcRect b="0" l="0" r="0" t="0"/>
          <a:stretch/>
        </p:blipFill>
        <p:spPr>
          <a:xfrm>
            <a:off x="230629" y="616976"/>
            <a:ext cx="816935" cy="847417"/>
          </a:xfrm>
          <a:prstGeom prst="rect">
            <a:avLst/>
          </a:prstGeom>
          <a:noFill/>
          <a:ln>
            <a:noFill/>
          </a:ln>
        </p:spPr>
      </p:pic>
      <p:pic>
        <p:nvPicPr>
          <p:cNvPr id="143" name="Google Shape;143;p22"/>
          <p:cNvPicPr preferRelativeResize="0"/>
          <p:nvPr/>
        </p:nvPicPr>
        <p:blipFill rotWithShape="1">
          <a:blip r:embed="rId3">
            <a:alphaModFix/>
          </a:blip>
          <a:srcRect b="0" l="0" r="0" t="0"/>
          <a:stretch/>
        </p:blipFill>
        <p:spPr>
          <a:xfrm>
            <a:off x="230628" y="2142537"/>
            <a:ext cx="816935" cy="847417"/>
          </a:xfrm>
          <a:prstGeom prst="rect">
            <a:avLst/>
          </a:prstGeom>
          <a:noFill/>
          <a:ln>
            <a:noFill/>
          </a:ln>
        </p:spPr>
      </p:pic>
      <p:pic>
        <p:nvPicPr>
          <p:cNvPr id="144" name="Google Shape;144;p22"/>
          <p:cNvPicPr preferRelativeResize="0"/>
          <p:nvPr/>
        </p:nvPicPr>
        <p:blipFill rotWithShape="1">
          <a:blip r:embed="rId4">
            <a:alphaModFix/>
          </a:blip>
          <a:srcRect b="0" l="0" r="0" t="0"/>
          <a:stretch/>
        </p:blipFill>
        <p:spPr>
          <a:xfrm>
            <a:off x="1500955" y="3286995"/>
            <a:ext cx="3398889" cy="2543917"/>
          </a:xfrm>
          <a:prstGeom prst="rect">
            <a:avLst/>
          </a:prstGeom>
          <a:noFill/>
          <a:ln>
            <a:noFill/>
          </a:ln>
        </p:spPr>
      </p:pic>
      <p:pic>
        <p:nvPicPr>
          <p:cNvPr id="145" name="Google Shape;145;p22"/>
          <p:cNvPicPr preferRelativeResize="0"/>
          <p:nvPr/>
        </p:nvPicPr>
        <p:blipFill rotWithShape="1">
          <a:blip r:embed="rId5">
            <a:alphaModFix/>
          </a:blip>
          <a:srcRect b="0" l="0" r="0" t="0"/>
          <a:stretch/>
        </p:blipFill>
        <p:spPr>
          <a:xfrm>
            <a:off x="6572000" y="3487392"/>
            <a:ext cx="2143125" cy="2143125"/>
          </a:xfrm>
          <a:prstGeom prst="rect">
            <a:avLst/>
          </a:prstGeom>
          <a:noFill/>
          <a:ln>
            <a:noFill/>
          </a:ln>
        </p:spPr>
      </p:pic>
      <p:sp>
        <p:nvSpPr>
          <p:cNvPr id="146" name="Google Shape;146;p22"/>
          <p:cNvSpPr txBox="1"/>
          <p:nvPr/>
        </p:nvSpPr>
        <p:spPr>
          <a:xfrm>
            <a:off x="2230032" y="6000191"/>
            <a:ext cx="313649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000">
                <a:solidFill>
                  <a:srgbClr val="FF0000"/>
                </a:solidFill>
                <a:latin typeface="Calibri"/>
                <a:ea typeface="Calibri"/>
                <a:cs typeface="Calibri"/>
                <a:sym typeface="Calibri"/>
              </a:rPr>
              <a:t>Zımpara Kağıdı</a:t>
            </a:r>
            <a:endParaRPr sz="2000">
              <a:solidFill>
                <a:srgbClr val="FF0000"/>
              </a:solidFill>
              <a:latin typeface="Calibri"/>
              <a:ea typeface="Calibri"/>
              <a:cs typeface="Calibri"/>
              <a:sym typeface="Calibri"/>
            </a:endParaRPr>
          </a:p>
        </p:txBody>
      </p:sp>
      <p:sp>
        <p:nvSpPr>
          <p:cNvPr id="147" name="Google Shape;147;p22"/>
          <p:cNvSpPr txBox="1"/>
          <p:nvPr/>
        </p:nvSpPr>
        <p:spPr>
          <a:xfrm>
            <a:off x="7006203" y="5830914"/>
            <a:ext cx="31364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FF0000"/>
                </a:solidFill>
                <a:latin typeface="Calibri"/>
                <a:ea typeface="Calibri"/>
                <a:cs typeface="Calibri"/>
                <a:sym typeface="Calibri"/>
              </a:rPr>
              <a:t>Ponza Taşı</a:t>
            </a:r>
            <a:endParaRPr sz="1800">
              <a:solidFill>
                <a:srgbClr val="FF0000"/>
              </a:solidFill>
              <a:latin typeface="Calibri"/>
              <a:ea typeface="Calibri"/>
              <a:cs typeface="Calibri"/>
              <a:sym typeface="Calibri"/>
            </a:endParaRPr>
          </a:p>
        </p:txBody>
      </p:sp>
      <p:pic>
        <p:nvPicPr>
          <p:cNvPr id="148" name="Google Shape;148;p22">
            <a:hlinkClick r:id="rId6"/>
          </p:cNvPr>
          <p:cNvPicPr preferRelativeResize="0"/>
          <p:nvPr/>
        </p:nvPicPr>
        <p:blipFill>
          <a:blip r:embed="rId7">
            <a:alphaModFix/>
          </a:blip>
          <a:stretch>
            <a:fillRect/>
          </a:stretch>
        </p:blipFill>
        <p:spPr>
          <a:xfrm>
            <a:off x="10820950" y="5310975"/>
            <a:ext cx="889275" cy="88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bandicam 2019-05-03 21-02-11-085" id="153" name="Google Shape;153;p23"/>
          <p:cNvPicPr preferRelativeResize="0"/>
          <p:nvPr/>
        </p:nvPicPr>
        <p:blipFill rotWithShape="1">
          <a:blip r:embed="rId3">
            <a:alphaModFix/>
          </a:blip>
          <a:srcRect b="0" l="1442" r="7476" t="0"/>
          <a:stretch/>
        </p:blipFill>
        <p:spPr>
          <a:xfrm>
            <a:off x="175846" y="153988"/>
            <a:ext cx="11104685" cy="6548437"/>
          </a:xfrm>
          <a:prstGeom prst="rect">
            <a:avLst/>
          </a:prstGeom>
          <a:noFill/>
          <a:ln>
            <a:noFill/>
          </a:ln>
        </p:spPr>
      </p:pic>
      <p:sp>
        <p:nvSpPr>
          <p:cNvPr id="154" name="Google Shape;154;p23"/>
          <p:cNvSpPr/>
          <p:nvPr/>
        </p:nvSpPr>
        <p:spPr>
          <a:xfrm>
            <a:off x="8686800" y="5319346"/>
            <a:ext cx="2910254" cy="15386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3"/>
          <p:cNvSpPr/>
          <p:nvPr/>
        </p:nvSpPr>
        <p:spPr>
          <a:xfrm>
            <a:off x="9281746" y="0"/>
            <a:ext cx="2910254" cy="15386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bandicam 2019-05-03 21-02-12-525" id="160" name="Google Shape;160;p24"/>
          <p:cNvPicPr preferRelativeResize="0"/>
          <p:nvPr/>
        </p:nvPicPr>
        <p:blipFill rotWithShape="1">
          <a:blip r:embed="rId3">
            <a:alphaModFix/>
          </a:blip>
          <a:srcRect b="0" l="1658" r="7836" t="0"/>
          <a:stretch/>
        </p:blipFill>
        <p:spPr>
          <a:xfrm>
            <a:off x="202223" y="153988"/>
            <a:ext cx="11034345" cy="6548437"/>
          </a:xfrm>
          <a:prstGeom prst="rect">
            <a:avLst/>
          </a:prstGeom>
          <a:noFill/>
          <a:ln>
            <a:noFill/>
          </a:ln>
        </p:spPr>
      </p:pic>
      <p:sp>
        <p:nvSpPr>
          <p:cNvPr id="161" name="Google Shape;161;p24"/>
          <p:cNvSpPr/>
          <p:nvPr/>
        </p:nvSpPr>
        <p:spPr>
          <a:xfrm>
            <a:off x="8686800" y="5319346"/>
            <a:ext cx="2910254" cy="15386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4"/>
          <p:cNvSpPr/>
          <p:nvPr/>
        </p:nvSpPr>
        <p:spPr>
          <a:xfrm>
            <a:off x="10632831" y="0"/>
            <a:ext cx="964223" cy="54219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bandicam 2019-05-03 21-02-24-562" id="167" name="Google Shape;167;p25"/>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bandicam 2019-05-03 21-02-25-777" id="172" name="Google Shape;172;p26"/>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idx="1" type="body"/>
          </p:nvPr>
        </p:nvSpPr>
        <p:spPr>
          <a:xfrm>
            <a:off x="609600" y="213853"/>
            <a:ext cx="10972800" cy="616728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400"/>
              <a:buChar char="•"/>
            </a:pPr>
            <a:r>
              <a:rPr i="1" lang="tr-TR" sz="2400">
                <a:solidFill>
                  <a:srgbClr val="FF0000"/>
                </a:solidFill>
                <a:latin typeface="Comic Sans MS"/>
                <a:ea typeface="Comic Sans MS"/>
                <a:cs typeface="Comic Sans MS"/>
                <a:sym typeface="Comic Sans MS"/>
              </a:rPr>
              <a:t>Sürtünme Kuvvetinin Olumlu Yönleri</a:t>
            </a:r>
            <a:endParaRPr i="1" sz="2400">
              <a:solidFill>
                <a:srgbClr val="FF0000"/>
              </a:solidFill>
              <a:latin typeface="Comic Sans MS"/>
              <a:ea typeface="Comic Sans MS"/>
              <a:cs typeface="Comic Sans MS"/>
              <a:sym typeface="Comic Sans MS"/>
            </a:endParaRPr>
          </a:p>
          <a:p>
            <a:pPr indent="-228600" lvl="0" marL="228600" rtl="0" algn="l">
              <a:lnSpc>
                <a:spcPct val="90000"/>
              </a:lnSpc>
              <a:spcBef>
                <a:spcPts val="1000"/>
              </a:spcBef>
              <a:spcAft>
                <a:spcPts val="0"/>
              </a:spcAft>
              <a:buClr>
                <a:schemeClr val="dk1"/>
              </a:buClr>
              <a:buSzPts val="2800"/>
              <a:buChar char="•"/>
            </a:pPr>
            <a:r>
              <a:rPr lang="tr-TR"/>
              <a:t>Yaşamımızdaki her harekette sürtünme kuvvetinin etkisi vardır. Sürtünme kuvveti olmasaydı birçok hareketi yapmakta zorlanırdık. Örneğin yürüyemez, koşamazdık. Koşarken duramazdık. Hareket hâlindeki araçlar duramazdı. Dahası, duran bir araç hareket hâline geçemezdi. Yemek yerken kaşığımızı, bir şey içerken içecek şişesini tutamazdık. Deftere ya da tahtaya yazı yazamaz, yazdıklarımızı silemezdik.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FF0000"/>
              </a:buClr>
              <a:buSzPts val="2400"/>
              <a:buChar char="•"/>
            </a:pPr>
            <a:r>
              <a:rPr i="1" lang="tr-TR" sz="2400">
                <a:solidFill>
                  <a:srgbClr val="FF0000"/>
                </a:solidFill>
                <a:latin typeface="Comic Sans MS"/>
                <a:ea typeface="Comic Sans MS"/>
                <a:cs typeface="Comic Sans MS"/>
                <a:sym typeface="Comic Sans MS"/>
              </a:rPr>
              <a:t>Sürtünme Kuvvetinin Olumsuz Yönleri</a:t>
            </a:r>
            <a:endParaRPr/>
          </a:p>
          <a:p>
            <a:pPr indent="-228600" lvl="0" marL="228600" rtl="0" algn="l">
              <a:lnSpc>
                <a:spcPct val="90000"/>
              </a:lnSpc>
              <a:spcBef>
                <a:spcPts val="1000"/>
              </a:spcBef>
              <a:spcAft>
                <a:spcPts val="0"/>
              </a:spcAft>
              <a:buClr>
                <a:schemeClr val="dk1"/>
              </a:buClr>
              <a:buSzPts val="2800"/>
              <a:buChar char="•"/>
            </a:pPr>
            <a:r>
              <a:rPr lang="tr-TR"/>
              <a:t>Sürtünme kuvvetinin hayatı kolaylaştıran etkileri olduğu gibi zorlaştıran etkileri de vardır. Makineler çalışırken içerisindeki parçalar birbirine sürtündüklerinden zamanla aşınır ve makine çalışamaz duruma gelir. Ayrıca çevremizde ses kirliliği oluşturan birçok ses sürtünme kaynaklıdır.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609600" y="661499"/>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tr-TR" sz="2800"/>
              <a:t>Yazı yazabilmek için kağıt ile kalem ucu arasında sürtünme olmalıdır. kaygan yüzeyli sürtünmenin az olduğu bir kağıda yazı yazamayız.  Yazılan yazının silinmesi de aynı şekilde sürtünme sayesinde olmaktadır.</a:t>
            </a:r>
            <a:endParaRPr/>
          </a:p>
        </p:txBody>
      </p:sp>
      <p:pic>
        <p:nvPicPr>
          <p:cNvPr id="183" name="Google Shape;183;p28"/>
          <p:cNvPicPr preferRelativeResize="0"/>
          <p:nvPr/>
        </p:nvPicPr>
        <p:blipFill rotWithShape="1">
          <a:blip r:embed="rId3">
            <a:alphaModFix/>
          </a:blip>
          <a:srcRect b="0" l="0" r="0" t="0"/>
          <a:stretch/>
        </p:blipFill>
        <p:spPr>
          <a:xfrm>
            <a:off x="3637084" y="2215661"/>
            <a:ext cx="5114465" cy="32165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ctrTitle"/>
          </p:nvPr>
        </p:nvSpPr>
        <p:spPr>
          <a:xfrm>
            <a:off x="1365739" y="1975217"/>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800"/>
              <a:buFont typeface="Comic Sans MS"/>
              <a:buNone/>
            </a:pPr>
            <a:r>
              <a:rPr i="1" lang="tr-TR" sz="4800">
                <a:solidFill>
                  <a:srgbClr val="FF0000"/>
                </a:solidFill>
                <a:latin typeface="Comic Sans MS"/>
                <a:ea typeface="Comic Sans MS"/>
                <a:cs typeface="Comic Sans MS"/>
                <a:sym typeface="Comic Sans MS"/>
              </a:rPr>
              <a:t>Sürtünme kuvveti nasıl arttırılabilir?</a:t>
            </a:r>
            <a:endParaRPr i="1" sz="4800">
              <a:solidFill>
                <a:srgbClr val="FF0000"/>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978876" y="538408"/>
            <a:ext cx="1147103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tr-TR" sz="2800"/>
              <a:t>Buzlu yollarda sürtünmeyi arttırmak için otomobilimizin lastiklerine zincir takarız.</a:t>
            </a:r>
            <a:br>
              <a:rPr lang="tr-TR" sz="2800"/>
            </a:br>
            <a:endParaRPr sz="2800"/>
          </a:p>
        </p:txBody>
      </p:sp>
      <p:pic>
        <p:nvPicPr>
          <p:cNvPr id="194" name="Google Shape;194;p30"/>
          <p:cNvPicPr preferRelativeResize="0"/>
          <p:nvPr>
            <p:ph idx="1" type="body"/>
          </p:nvPr>
        </p:nvPicPr>
        <p:blipFill rotWithShape="1">
          <a:blip r:embed="rId3">
            <a:alphaModFix/>
          </a:blip>
          <a:srcRect b="0" l="0" r="0" t="0"/>
          <a:stretch/>
        </p:blipFill>
        <p:spPr>
          <a:xfrm>
            <a:off x="3880338" y="1547446"/>
            <a:ext cx="4431323" cy="46687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1066800" y="740630"/>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tr-TR" sz="2800"/>
              <a:t>Arabamızın ve bisikletimizin frenlerini belli aralıklarla değiştirir, onları yenileriz. Çünkü, frene bastığımız anda sürtünme olmazsa aracımız istediğimiz anda durmaz.</a:t>
            </a:r>
            <a:br>
              <a:rPr lang="tr-TR" sz="2800"/>
            </a:br>
            <a:endParaRPr sz="2800"/>
          </a:p>
        </p:txBody>
      </p:sp>
      <p:pic>
        <p:nvPicPr>
          <p:cNvPr id="200" name="Google Shape;200;p31"/>
          <p:cNvPicPr preferRelativeResize="0"/>
          <p:nvPr/>
        </p:nvPicPr>
        <p:blipFill rotWithShape="1">
          <a:blip r:embed="rId3">
            <a:alphaModFix/>
          </a:blip>
          <a:srcRect b="0" l="0" r="0" t="0"/>
          <a:stretch/>
        </p:blipFill>
        <p:spPr>
          <a:xfrm>
            <a:off x="3927963" y="2073885"/>
            <a:ext cx="4891572" cy="38058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bandicam 2019-05-03 21-01-19-806" id="93" name="Google Shape;93;p14"/>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1119554" y="31237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br>
              <a:rPr lang="tr-TR" sz="2800"/>
            </a:br>
            <a:r>
              <a:rPr lang="tr-TR" sz="2800"/>
              <a:t>Buzun üzerindeki sürtünme kuvveti küçüktür. Bu nedenle kışın ayakkabıların altlarının  pürüzlü olması tercih edilir.</a:t>
            </a:r>
            <a:endParaRPr sz="2800"/>
          </a:p>
        </p:txBody>
      </p:sp>
      <p:pic>
        <p:nvPicPr>
          <p:cNvPr id="206" name="Google Shape;206;p32"/>
          <p:cNvPicPr preferRelativeResize="0"/>
          <p:nvPr/>
        </p:nvPicPr>
        <p:blipFill rotWithShape="1">
          <a:blip r:embed="rId3">
            <a:alphaModFix/>
          </a:blip>
          <a:srcRect b="0" l="0" r="0" t="0"/>
          <a:stretch/>
        </p:blipFill>
        <p:spPr>
          <a:xfrm>
            <a:off x="2923599" y="1718554"/>
            <a:ext cx="5237175" cy="42299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ctrTitle"/>
          </p:nvPr>
        </p:nvSpPr>
        <p:spPr>
          <a:xfrm>
            <a:off x="1436077" y="21510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4800"/>
              <a:buFont typeface="Comic Sans MS"/>
              <a:buNone/>
            </a:pPr>
            <a:r>
              <a:rPr i="1" lang="tr-TR" sz="4800">
                <a:solidFill>
                  <a:srgbClr val="FF0000"/>
                </a:solidFill>
                <a:latin typeface="Comic Sans MS"/>
                <a:ea typeface="Comic Sans MS"/>
                <a:cs typeface="Comic Sans MS"/>
                <a:sym typeface="Comic Sans MS"/>
              </a:rPr>
              <a:t>Sürtünme kuvveti nasıl azaltılabilir?</a:t>
            </a:r>
            <a:endParaRPr i="1" sz="4800">
              <a:solidFill>
                <a:srgbClr val="FF0000"/>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639097" y="392625"/>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2800"/>
              <a:buFont typeface="Calibri"/>
              <a:buNone/>
            </a:pPr>
            <a:r>
              <a:rPr lang="tr-TR" sz="2800">
                <a:solidFill>
                  <a:srgbClr val="FF0000"/>
                </a:solidFill>
              </a:rPr>
              <a:t>Yuvarlanmadan yararlanma: </a:t>
            </a:r>
            <a:r>
              <a:rPr lang="tr-TR" sz="2800"/>
              <a:t>Çekilerek yada itilerek hareket ettirilen cisimlerin tekerlekli olması sürtünmeyi azaltır. </a:t>
            </a:r>
            <a:endParaRPr sz="2800"/>
          </a:p>
        </p:txBody>
      </p:sp>
      <p:pic>
        <p:nvPicPr>
          <p:cNvPr id="217" name="Google Shape;217;p34"/>
          <p:cNvPicPr preferRelativeResize="0"/>
          <p:nvPr>
            <p:ph idx="1" type="body"/>
          </p:nvPr>
        </p:nvPicPr>
        <p:blipFill rotWithShape="1">
          <a:blip r:embed="rId3">
            <a:alphaModFix/>
          </a:blip>
          <a:srcRect b="0" l="0" r="0" t="0"/>
          <a:stretch/>
        </p:blipFill>
        <p:spPr>
          <a:xfrm>
            <a:off x="3426434" y="1804683"/>
            <a:ext cx="4618527" cy="40597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639097" y="621396"/>
            <a:ext cx="10972800" cy="1255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tr-TR" sz="2800"/>
              <a:t>Makineler çalışırken içlerindeki hareketli parçalar birbirine sürtünür ve zamanla aşınır. Bunu önlemek için birbirine temas eden parçalar yağlanarak sürtünme kuvveti azaltılmış olur.</a:t>
            </a:r>
            <a:endParaRPr sz="2800"/>
          </a:p>
        </p:txBody>
      </p:sp>
      <p:pic>
        <p:nvPicPr>
          <p:cNvPr descr="bisiklet yağlamak ile ilgili görsel sonucu" id="223" name="Google Shape;223;p35"/>
          <p:cNvPicPr preferRelativeResize="0"/>
          <p:nvPr/>
        </p:nvPicPr>
        <p:blipFill rotWithShape="1">
          <a:blip r:embed="rId3">
            <a:alphaModFix/>
          </a:blip>
          <a:srcRect b="0" l="0" r="0" t="0"/>
          <a:stretch/>
        </p:blipFill>
        <p:spPr>
          <a:xfrm>
            <a:off x="2861310" y="1968564"/>
            <a:ext cx="5553074" cy="37766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bandicam 2019-05-03 21-01-38-916" id="228" name="Google Shape;228;p36"/>
          <p:cNvPicPr preferRelativeResize="0"/>
          <p:nvPr/>
        </p:nvPicPr>
        <p:blipFill rotWithShape="1">
          <a:blip r:embed="rId3">
            <a:alphaModFix/>
          </a:blip>
          <a:srcRect b="9468" l="1154" r="7547" t="0"/>
          <a:stretch/>
        </p:blipFill>
        <p:spPr>
          <a:xfrm>
            <a:off x="140677" y="457200"/>
            <a:ext cx="11131062" cy="53808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bandicam 2019-05-03 21-01-40-307" id="233" name="Google Shape;233;p37"/>
          <p:cNvPicPr preferRelativeResize="0"/>
          <p:nvPr/>
        </p:nvPicPr>
        <p:blipFill rotWithShape="1">
          <a:blip r:embed="rId3">
            <a:alphaModFix/>
          </a:blip>
          <a:srcRect b="9468" l="1297" r="7404" t="0"/>
          <a:stretch/>
        </p:blipFill>
        <p:spPr>
          <a:xfrm>
            <a:off x="158262" y="457200"/>
            <a:ext cx="11131061" cy="53808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bandicam 2019-05-03 21-01-49-558" id="238" name="Google Shape;238;p38"/>
          <p:cNvPicPr preferRelativeResize="0"/>
          <p:nvPr/>
        </p:nvPicPr>
        <p:blipFill rotWithShape="1">
          <a:blip r:embed="rId3">
            <a:alphaModFix/>
          </a:blip>
          <a:srcRect b="10059" l="1443" r="7546" t="0"/>
          <a:stretch/>
        </p:blipFill>
        <p:spPr>
          <a:xfrm>
            <a:off x="175846" y="457200"/>
            <a:ext cx="11095892" cy="53457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bandicam 2019-05-03 21-01-51-190" id="243" name="Google Shape;243;p39"/>
          <p:cNvPicPr preferRelativeResize="0"/>
          <p:nvPr/>
        </p:nvPicPr>
        <p:blipFill rotWithShape="1">
          <a:blip r:embed="rId3">
            <a:alphaModFix/>
          </a:blip>
          <a:srcRect b="9468" l="1442" r="7619" t="0"/>
          <a:stretch/>
        </p:blipFill>
        <p:spPr>
          <a:xfrm>
            <a:off x="175846" y="457200"/>
            <a:ext cx="11087100" cy="53808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bandicam 2019-05-03 21-02-05-238" id="248" name="Google Shape;248;p40"/>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1"/>
          <p:cNvPicPr preferRelativeResize="0"/>
          <p:nvPr/>
        </p:nvPicPr>
        <p:blipFill rotWithShape="1">
          <a:blip r:embed="rId3">
            <a:alphaModFix/>
          </a:blip>
          <a:srcRect b="0" l="0" r="0" t="0"/>
          <a:stretch/>
        </p:blipFill>
        <p:spPr>
          <a:xfrm>
            <a:off x="1769806" y="511278"/>
            <a:ext cx="9183329" cy="3810000"/>
          </a:xfrm>
          <a:prstGeom prst="rect">
            <a:avLst/>
          </a:prstGeom>
          <a:noFill/>
          <a:ln>
            <a:noFill/>
          </a:ln>
        </p:spPr>
      </p:pic>
      <p:sp>
        <p:nvSpPr>
          <p:cNvPr id="254" name="Google Shape;254;p41"/>
          <p:cNvSpPr txBox="1"/>
          <p:nvPr/>
        </p:nvSpPr>
        <p:spPr>
          <a:xfrm>
            <a:off x="1966452" y="4758813"/>
            <a:ext cx="854423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Calibri"/>
                <a:ea typeface="Calibri"/>
                <a:cs typeface="Calibri"/>
                <a:sym typeface="Calibri"/>
              </a:rPr>
              <a:t>Dalgıç kıyafetleri sürtünmeyi azaltacak şekilde tasarlanmıştır.</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bandicam 2019-05-03 21-01-25-936" id="98" name="Google Shape;98;p15"/>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bandicam 2019-05-03 21-01-55-805" id="259" name="Google Shape;259;p42"/>
          <p:cNvPicPr preferRelativeResize="0"/>
          <p:nvPr/>
        </p:nvPicPr>
        <p:blipFill rotWithShape="1">
          <a:blip r:embed="rId3">
            <a:alphaModFix/>
          </a:blip>
          <a:srcRect b="-30856" l="-885" r="884" t="30856"/>
          <a:stretch/>
        </p:blipFill>
        <p:spPr>
          <a:xfrm>
            <a:off x="-92468" y="693506"/>
            <a:ext cx="12192000" cy="594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bandicam 2019-05-03 21-01-57-471" id="264" name="Google Shape;264;p43"/>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bandicam 2019-05-03 21-01-59-620" id="269" name="Google Shape;269;p44"/>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pic>
        <p:nvPicPr>
          <p:cNvPr id="270" name="Google Shape;270;p44">
            <a:hlinkClick r:id="rId4"/>
          </p:cNvPr>
          <p:cNvPicPr preferRelativeResize="0"/>
          <p:nvPr/>
        </p:nvPicPr>
        <p:blipFill>
          <a:blip r:embed="rId5">
            <a:alphaModFix/>
          </a:blip>
          <a:stretch>
            <a:fillRect/>
          </a:stretch>
        </p:blipFill>
        <p:spPr>
          <a:xfrm>
            <a:off x="10704900" y="5830650"/>
            <a:ext cx="889275" cy="889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5"/>
          <p:cNvPicPr preferRelativeResize="0"/>
          <p:nvPr/>
        </p:nvPicPr>
        <p:blipFill rotWithShape="1">
          <a:blip r:embed="rId3">
            <a:alphaModFix/>
          </a:blip>
          <a:srcRect b="0" l="0" r="0" t="0"/>
          <a:stretch/>
        </p:blipFill>
        <p:spPr>
          <a:xfrm>
            <a:off x="2386473" y="308180"/>
            <a:ext cx="7143750" cy="4019550"/>
          </a:xfrm>
          <a:prstGeom prst="rect">
            <a:avLst/>
          </a:prstGeom>
          <a:noFill/>
          <a:ln>
            <a:noFill/>
          </a:ln>
        </p:spPr>
      </p:pic>
      <p:sp>
        <p:nvSpPr>
          <p:cNvPr id="276" name="Google Shape;276;p45"/>
          <p:cNvSpPr txBox="1"/>
          <p:nvPr/>
        </p:nvSpPr>
        <p:spPr>
          <a:xfrm>
            <a:off x="1527498" y="4597527"/>
            <a:ext cx="989371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Calibri"/>
                <a:ea typeface="Calibri"/>
                <a:cs typeface="Calibri"/>
                <a:sym typeface="Calibri"/>
              </a:rPr>
              <a:t>Göktaşları hava direnci sayesinde yeryüzüne ulaşmadan yanarak yok olurlar.</a:t>
            </a: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bandicam 2019-05-03 21-02-18-146" id="281" name="Google Shape;281;p46"/>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bandicam 2019-05-03 21-02-22-626" id="286" name="Google Shape;286;p47"/>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bandicam 2019-05-03 21-02-27-680" id="291" name="Google Shape;291;p48"/>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bandicam 2019-05-03 21-02-32-079" id="296" name="Google Shape;296;p49"/>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bandicam 2019-05-03 21-02-33-872" id="301" name="Google Shape;301;p50"/>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bandicam 2019-05-03 21-02-36-148" id="306" name="Google Shape;306;p51"/>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3">
            <a:alphaModFix/>
          </a:blip>
          <a:srcRect b="0" l="0" r="0" t="0"/>
          <a:stretch/>
        </p:blipFill>
        <p:spPr>
          <a:xfrm>
            <a:off x="2043941" y="413263"/>
            <a:ext cx="3403987" cy="2833861"/>
          </a:xfrm>
          <a:prstGeom prst="rect">
            <a:avLst/>
          </a:prstGeom>
          <a:noFill/>
          <a:ln>
            <a:noFill/>
          </a:ln>
        </p:spPr>
      </p:pic>
      <p:sp>
        <p:nvSpPr>
          <p:cNvPr id="104" name="Google Shape;104;p16"/>
          <p:cNvSpPr/>
          <p:nvPr/>
        </p:nvSpPr>
        <p:spPr>
          <a:xfrm>
            <a:off x="5447928" y="831530"/>
            <a:ext cx="4896544"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2400" u="none" cap="none" strike="noStrike">
                <a:solidFill>
                  <a:schemeClr val="dk1"/>
                </a:solidFill>
                <a:latin typeface="Calibri"/>
                <a:ea typeface="Calibri"/>
                <a:cs typeface="Calibri"/>
                <a:sym typeface="Calibri"/>
              </a:rPr>
              <a:t>Yerde hareket eden top bir süre sonra yavaşlar ve durur. Bu duruma topla yüzey arasında oluşan sürtünme kuvveti sebep olmaktadır.</a:t>
            </a:r>
            <a:endParaRPr/>
          </a:p>
        </p:txBody>
      </p:sp>
      <p:sp>
        <p:nvSpPr>
          <p:cNvPr id="105" name="Google Shape;105;p16"/>
          <p:cNvSpPr/>
          <p:nvPr/>
        </p:nvSpPr>
        <p:spPr>
          <a:xfrm>
            <a:off x="2286797" y="3900420"/>
            <a:ext cx="367240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Calibri"/>
                <a:ea typeface="Calibri"/>
                <a:cs typeface="Calibri"/>
                <a:sym typeface="Calibri"/>
              </a:rPr>
              <a:t>Oyuncak arabamızı itip bıraktığımızda araba bir süre sonra duracaktır. Bu durum sürtünme kuvvetiyle açıklanabilir.</a:t>
            </a:r>
            <a:endParaRPr/>
          </a:p>
        </p:txBody>
      </p:sp>
      <p:pic>
        <p:nvPicPr>
          <p:cNvPr id="106" name="Google Shape;106;p16"/>
          <p:cNvPicPr preferRelativeResize="0"/>
          <p:nvPr/>
        </p:nvPicPr>
        <p:blipFill rotWithShape="1">
          <a:blip r:embed="rId4">
            <a:alphaModFix/>
          </a:blip>
          <a:srcRect b="0" l="0" r="0" t="0"/>
          <a:stretch/>
        </p:blipFill>
        <p:spPr>
          <a:xfrm>
            <a:off x="6070536" y="3247124"/>
            <a:ext cx="3997047" cy="25922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bandicam 2019-05-03 21-02-38-359" id="311" name="Google Shape;311;p52"/>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bandicam 2019-05-03 21-02-40-367" id="316" name="Google Shape;316;p53"/>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bandicam 2019-05-03 21-02-41-661" id="321" name="Google Shape;321;p54"/>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bandicam 2019-05-03 21-02-43-069" id="326" name="Google Shape;326;p55"/>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bandicam 2019-05-03 21-02-44-238" id="331" name="Google Shape;331;p56"/>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bandicam 2019-05-03 21-02-45-533" id="336" name="Google Shape;336;p57"/>
          <p:cNvPicPr preferRelativeResize="0"/>
          <p:nvPr/>
        </p:nvPicPr>
        <p:blipFill rotWithShape="1">
          <a:blip r:embed="rId3">
            <a:alphaModFix/>
          </a:blip>
          <a:srcRect b="0" l="0" r="0" t="0"/>
          <a:stretch/>
        </p:blipFill>
        <p:spPr>
          <a:xfrm>
            <a:off x="0" y="153988"/>
            <a:ext cx="12192000" cy="654843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bandicam 2019-05-03 21-02-51-853" id="341" name="Google Shape;341;p58"/>
          <p:cNvPicPr preferRelativeResize="0"/>
          <p:nvPr/>
        </p:nvPicPr>
        <p:blipFill rotWithShape="1">
          <a:blip r:embed="rId3">
            <a:alphaModFix/>
          </a:blip>
          <a:srcRect b="0" l="0" r="0" t="0"/>
          <a:stretch/>
        </p:blipFill>
        <p:spPr>
          <a:xfrm>
            <a:off x="0" y="407988"/>
            <a:ext cx="12192000" cy="604043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bandicam 2019-05-03 21-02-53-136" id="346" name="Google Shape;346;p59"/>
          <p:cNvPicPr preferRelativeResize="0"/>
          <p:nvPr/>
        </p:nvPicPr>
        <p:blipFill rotWithShape="1">
          <a:blip r:embed="rId3">
            <a:alphaModFix/>
          </a:blip>
          <a:srcRect b="0" l="0" r="0" t="0"/>
          <a:stretch/>
        </p:blipFill>
        <p:spPr>
          <a:xfrm>
            <a:off x="0" y="407988"/>
            <a:ext cx="12192000" cy="60404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bandicam 2019-05-03 21-03-25-255" id="351" name="Google Shape;351;p60"/>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bandicam 2019-05-03 21-03-27-812" id="356" name="Google Shape;356;p61"/>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p:nvPr/>
        </p:nvSpPr>
        <p:spPr>
          <a:xfrm>
            <a:off x="5663952" y="809072"/>
            <a:ext cx="4572000"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Calibri"/>
                <a:ea typeface="Calibri"/>
                <a:cs typeface="Calibri"/>
                <a:sym typeface="Calibri"/>
              </a:rPr>
              <a:t>Aynı şekilde salıncakta sallanan bir çocuğun bir süre sonra hareketsiz</a:t>
            </a:r>
            <a:endParaRPr/>
          </a:p>
          <a:p>
            <a:pPr indent="0" lvl="0" marL="0" marR="0" rtl="0" algn="l">
              <a:spcBef>
                <a:spcPts val="0"/>
              </a:spcBef>
              <a:spcAft>
                <a:spcPts val="0"/>
              </a:spcAft>
              <a:buNone/>
            </a:pPr>
            <a:r>
              <a:rPr lang="tr-TR" sz="2400">
                <a:solidFill>
                  <a:schemeClr val="dk1"/>
                </a:solidFill>
                <a:latin typeface="Calibri"/>
                <a:ea typeface="Calibri"/>
                <a:cs typeface="Calibri"/>
                <a:sym typeface="Calibri"/>
              </a:rPr>
              <a:t>kalmasının sebebi yine sürtünme kuvvetidir.</a:t>
            </a:r>
            <a:endParaRPr/>
          </a:p>
        </p:txBody>
      </p:sp>
      <p:pic>
        <p:nvPicPr>
          <p:cNvPr id="112" name="Google Shape;112;p17"/>
          <p:cNvPicPr preferRelativeResize="0"/>
          <p:nvPr/>
        </p:nvPicPr>
        <p:blipFill rotWithShape="1">
          <a:blip r:embed="rId3">
            <a:alphaModFix/>
          </a:blip>
          <a:srcRect b="0" l="0" r="0" t="0"/>
          <a:stretch/>
        </p:blipFill>
        <p:spPr>
          <a:xfrm>
            <a:off x="1775520" y="1071"/>
            <a:ext cx="3096344" cy="3185662"/>
          </a:xfrm>
          <a:prstGeom prst="rect">
            <a:avLst/>
          </a:prstGeom>
          <a:noFill/>
          <a:ln>
            <a:noFill/>
          </a:ln>
        </p:spPr>
      </p:pic>
      <p:pic>
        <p:nvPicPr>
          <p:cNvPr id="113" name="Google Shape;113;p17"/>
          <p:cNvPicPr preferRelativeResize="0"/>
          <p:nvPr/>
        </p:nvPicPr>
        <p:blipFill rotWithShape="1">
          <a:blip r:embed="rId4">
            <a:alphaModFix/>
          </a:blip>
          <a:srcRect b="0" l="0" r="0" t="0"/>
          <a:stretch/>
        </p:blipFill>
        <p:spPr>
          <a:xfrm>
            <a:off x="7320136" y="2924944"/>
            <a:ext cx="2915816" cy="2954521"/>
          </a:xfrm>
          <a:prstGeom prst="rect">
            <a:avLst/>
          </a:prstGeom>
          <a:noFill/>
          <a:ln>
            <a:noFill/>
          </a:ln>
        </p:spPr>
      </p:pic>
      <p:sp>
        <p:nvSpPr>
          <p:cNvPr id="114" name="Google Shape;114;p17"/>
          <p:cNvSpPr/>
          <p:nvPr/>
        </p:nvSpPr>
        <p:spPr>
          <a:xfrm>
            <a:off x="1786185" y="3663539"/>
            <a:ext cx="4572000"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400">
                <a:solidFill>
                  <a:schemeClr val="dk1"/>
                </a:solidFill>
                <a:latin typeface="Calibri"/>
                <a:ea typeface="Calibri"/>
                <a:cs typeface="Calibri"/>
                <a:sym typeface="Calibri"/>
              </a:rPr>
              <a:t>İlk insanların kibrit ya da çakmak olmadan odun parçalarını birbirine sürterek ateş yakmaları da sürtünme kuvvetinin bir sonucudur.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bandicam 2019-05-03 21-03-29-739" id="361" name="Google Shape;361;p62"/>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bandicam 2019-05-03 21-03-32-058" id="366" name="Google Shape;366;p63"/>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bandicam 2019-05-03 21-03-33-766" id="371" name="Google Shape;371;p64"/>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bandicam 2019-05-03 21-03-35-922" id="376" name="Google Shape;376;p65"/>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bandicam 2019-05-03 21-03-53-681" id="381" name="Google Shape;381;p66"/>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bandicam 2019-05-03 21-03-56-120" id="386" name="Google Shape;386;p67"/>
          <p:cNvPicPr preferRelativeResize="0"/>
          <p:nvPr/>
        </p:nvPicPr>
        <p:blipFill rotWithShape="1">
          <a:blip r:embed="rId3">
            <a:alphaModFix/>
          </a:blip>
          <a:srcRect b="0" l="0" r="0" t="0"/>
          <a:stretch/>
        </p:blipFill>
        <p:spPr>
          <a:xfrm>
            <a:off x="0" y="379413"/>
            <a:ext cx="12192000" cy="6099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8"/>
          <p:cNvSpPr txBox="1"/>
          <p:nvPr>
            <p:ph type="ctrTitle"/>
          </p:nvPr>
        </p:nvSpPr>
        <p:spPr>
          <a:xfrm>
            <a:off x="1216269" y="1667486"/>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b="1" i="1" lang="tr-TR">
                <a:solidFill>
                  <a:srgbClr val="FF0000"/>
                </a:solidFill>
              </a:rPr>
              <a:t>DEĞERLENDİRME SORULARI</a:t>
            </a:r>
            <a:endParaRPr b="1" i="1">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bandicam 2019-05-03 21-04-17-167" id="396" name="Google Shape;396;p69"/>
          <p:cNvPicPr preferRelativeResize="0"/>
          <p:nvPr/>
        </p:nvPicPr>
        <p:blipFill rotWithShape="1">
          <a:blip r:embed="rId3">
            <a:alphaModFix/>
          </a:blip>
          <a:srcRect b="0" l="0" r="0" t="0"/>
          <a:stretch/>
        </p:blipFill>
        <p:spPr>
          <a:xfrm>
            <a:off x="0" y="204788"/>
            <a:ext cx="12192000" cy="64484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bandicam 2019-05-03 21-04-18-882" id="401" name="Google Shape;401;p70"/>
          <p:cNvPicPr preferRelativeResize="0"/>
          <p:nvPr/>
        </p:nvPicPr>
        <p:blipFill rotWithShape="1">
          <a:blip r:embed="rId3">
            <a:alphaModFix/>
          </a:blip>
          <a:srcRect b="0" l="0" r="0" t="0"/>
          <a:stretch/>
        </p:blipFill>
        <p:spPr>
          <a:xfrm>
            <a:off x="0" y="204788"/>
            <a:ext cx="12192000" cy="64484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bandicam 2019-05-03 21-04-26-590" id="406" name="Google Shape;406;p71"/>
          <p:cNvPicPr preferRelativeResize="0"/>
          <p:nvPr/>
        </p:nvPicPr>
        <p:blipFill rotWithShape="1">
          <a:blip r:embed="rId3">
            <a:alphaModFix/>
          </a:blip>
          <a:srcRect b="0" l="0" r="0" t="0"/>
          <a:stretch/>
        </p:blipFill>
        <p:spPr>
          <a:xfrm>
            <a:off x="0" y="204788"/>
            <a:ext cx="12192000" cy="644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bandicam 2018-01-20 22-17-23-663" id="119" name="Google Shape;119;p18"/>
          <p:cNvPicPr preferRelativeResize="0"/>
          <p:nvPr/>
        </p:nvPicPr>
        <p:blipFill rotWithShape="1">
          <a:blip r:embed="rId3">
            <a:alphaModFix/>
          </a:blip>
          <a:srcRect b="0" l="0" r="0" t="0"/>
          <a:stretch/>
        </p:blipFill>
        <p:spPr>
          <a:xfrm>
            <a:off x="0" y="298450"/>
            <a:ext cx="12192000" cy="625951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bandicam 2019-05-03 21-04-28-006" id="411" name="Google Shape;411;p72"/>
          <p:cNvPicPr preferRelativeResize="0"/>
          <p:nvPr/>
        </p:nvPicPr>
        <p:blipFill rotWithShape="1">
          <a:blip r:embed="rId3">
            <a:alphaModFix/>
          </a:blip>
          <a:srcRect b="0" l="0" r="0" t="0"/>
          <a:stretch/>
        </p:blipFill>
        <p:spPr>
          <a:xfrm>
            <a:off x="0" y="204788"/>
            <a:ext cx="12192000" cy="64484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bandicam 2019-05-03 21-04-33-174" id="416" name="Google Shape;416;p73"/>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bandicam 2019-05-03 21-04-34-663" id="421" name="Google Shape;421;p74"/>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bandicam 2019-05-03 21-04-43-649" id="426" name="Google Shape;426;p75"/>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bandicam 2019-05-03 21-04-45-204" id="431" name="Google Shape;431;p76"/>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bandicam 2019-05-03 21-04-47-630" id="436" name="Google Shape;436;p77"/>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bandicam 2019-05-03 21-04-49-230" id="441" name="Google Shape;441;p78"/>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bandicam 2019-05-03 21-04-59-592" id="446" name="Google Shape;446;p79"/>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bandicam 2019-05-03 21-05-01-490" id="451" name="Google Shape;451;p80"/>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bandicam 2019-05-03 21-05-03-861" id="456" name="Google Shape;456;p81"/>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bandicam 2018-01-20 22-17-27-565" id="124" name="Google Shape;124;p19"/>
          <p:cNvPicPr preferRelativeResize="0"/>
          <p:nvPr/>
        </p:nvPicPr>
        <p:blipFill rotWithShape="1">
          <a:blip r:embed="rId3">
            <a:alphaModFix/>
          </a:blip>
          <a:srcRect b="0" l="0" r="0" t="0"/>
          <a:stretch/>
        </p:blipFill>
        <p:spPr>
          <a:xfrm>
            <a:off x="0" y="298450"/>
            <a:ext cx="12192000" cy="62595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bandicam 2019-05-03 21-05-05-762" id="461" name="Google Shape;461;p82"/>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descr="bandicam 2019-05-03 21-05-24-052" id="466" name="Google Shape;466;p83"/>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bandicam 2019-05-03 21-05-25-324" id="471" name="Google Shape;471;p84"/>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bandicam 2019-05-03 21-05-28-292" id="476" name="Google Shape;476;p85"/>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bandicam 2019-05-03 21-05-29-764" id="481" name="Google Shape;481;p86"/>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bandicam 2019-05-03 21-05-31-796" id="486" name="Google Shape;486;p87"/>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bandicam 2019-05-03 21-05-33-322" id="491" name="Google Shape;491;p88"/>
          <p:cNvPicPr preferRelativeResize="0"/>
          <p:nvPr/>
        </p:nvPicPr>
        <p:blipFill rotWithShape="1">
          <a:blip r:embed="rId3">
            <a:alphaModFix/>
          </a:blip>
          <a:srcRect b="0" l="0" r="0" t="0"/>
          <a:stretch/>
        </p:blipFill>
        <p:spPr>
          <a:xfrm>
            <a:off x="0" y="46038"/>
            <a:ext cx="12192000" cy="67659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89"/>
          <p:cNvPicPr preferRelativeResize="0"/>
          <p:nvPr/>
        </p:nvPicPr>
        <p:blipFill rotWithShape="1">
          <a:blip r:embed="rId3">
            <a:alphaModFix/>
          </a:blip>
          <a:srcRect b="0" l="0" r="0" t="0"/>
          <a:stretch/>
        </p:blipFill>
        <p:spPr>
          <a:xfrm>
            <a:off x="2961022" y="303141"/>
            <a:ext cx="5863995" cy="615920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90"/>
          <p:cNvPicPr preferRelativeResize="0"/>
          <p:nvPr/>
        </p:nvPicPr>
        <p:blipFill rotWithShape="1">
          <a:blip r:embed="rId3">
            <a:alphaModFix/>
          </a:blip>
          <a:srcRect b="0" l="0" r="0" t="0"/>
          <a:stretch/>
        </p:blipFill>
        <p:spPr>
          <a:xfrm>
            <a:off x="2961022" y="303141"/>
            <a:ext cx="5863996" cy="6159205"/>
          </a:xfrm>
          <a:prstGeom prst="rect">
            <a:avLst/>
          </a:prstGeom>
          <a:noFill/>
          <a:ln>
            <a:noFill/>
          </a:ln>
        </p:spPr>
      </p:pic>
      <p:sp>
        <p:nvSpPr>
          <p:cNvPr id="504" name="Google Shape;504;p90"/>
          <p:cNvSpPr/>
          <p:nvPr/>
        </p:nvSpPr>
        <p:spPr>
          <a:xfrm>
            <a:off x="2961022" y="5512493"/>
            <a:ext cx="397500" cy="2817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91"/>
          <p:cNvPicPr preferRelativeResize="0"/>
          <p:nvPr/>
        </p:nvPicPr>
        <p:blipFill rotWithShape="1">
          <a:blip r:embed="rId3">
            <a:alphaModFix/>
          </a:blip>
          <a:srcRect b="0" l="0" r="0" t="0"/>
          <a:stretch/>
        </p:blipFill>
        <p:spPr>
          <a:xfrm>
            <a:off x="1617785" y="0"/>
            <a:ext cx="8572500" cy="68579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bandicam 2019-05-03 21-01-22-134" id="129" name="Google Shape;129;p20"/>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
        <p:nvSpPr>
          <p:cNvPr id="130" name="Google Shape;130;p20"/>
          <p:cNvSpPr txBox="1"/>
          <p:nvPr/>
        </p:nvSpPr>
        <p:spPr>
          <a:xfrm>
            <a:off x="930376" y="6132951"/>
            <a:ext cx="1084970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tr-TR" sz="2000">
                <a:solidFill>
                  <a:srgbClr val="FF0000"/>
                </a:solidFill>
                <a:latin typeface="Comic Sans MS"/>
                <a:ea typeface="Comic Sans MS"/>
                <a:cs typeface="Comic Sans MS"/>
                <a:sym typeface="Comic Sans MS"/>
              </a:rPr>
              <a:t>Pürüzlü yüzeylerde sürtünme kuvveti fazla, az pürüzlü yüzeylerde sürtünme kuvveti azdır.</a:t>
            </a:r>
            <a:endParaRPr i="1" sz="2000">
              <a:solidFill>
                <a:srgbClr val="FF0000"/>
              </a:solidFill>
              <a:latin typeface="Comic Sans MS"/>
              <a:ea typeface="Comic Sans MS"/>
              <a:cs typeface="Comic Sans MS"/>
              <a:sym typeface="Comic Sans MS"/>
            </a:endParaRPr>
          </a:p>
        </p:txBody>
      </p:sp>
      <p:pic>
        <p:nvPicPr>
          <p:cNvPr id="131" name="Google Shape;131;p20"/>
          <p:cNvPicPr preferRelativeResize="0"/>
          <p:nvPr/>
        </p:nvPicPr>
        <p:blipFill rotWithShape="1">
          <a:blip r:embed="rId4">
            <a:alphaModFix/>
          </a:blip>
          <a:srcRect b="0" l="0" r="0" t="0"/>
          <a:stretch/>
        </p:blipFill>
        <p:spPr>
          <a:xfrm>
            <a:off x="259053" y="5984820"/>
            <a:ext cx="671323" cy="69637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92"/>
          <p:cNvPicPr preferRelativeResize="0"/>
          <p:nvPr/>
        </p:nvPicPr>
        <p:blipFill rotWithShape="1">
          <a:blip r:embed="rId3">
            <a:alphaModFix/>
          </a:blip>
          <a:srcRect b="0" l="0" r="0" t="0"/>
          <a:stretch/>
        </p:blipFill>
        <p:spPr>
          <a:xfrm>
            <a:off x="1617785" y="0"/>
            <a:ext cx="8572500" cy="6857999"/>
          </a:xfrm>
          <a:prstGeom prst="rect">
            <a:avLst/>
          </a:prstGeom>
          <a:noFill/>
          <a:ln>
            <a:noFill/>
          </a:ln>
        </p:spPr>
      </p:pic>
      <p:sp>
        <p:nvSpPr>
          <p:cNvPr id="515" name="Google Shape;515;p92"/>
          <p:cNvSpPr/>
          <p:nvPr/>
        </p:nvSpPr>
        <p:spPr>
          <a:xfrm>
            <a:off x="1759030" y="6040315"/>
            <a:ext cx="456600" cy="2505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93"/>
          <p:cNvPicPr preferRelativeResize="0"/>
          <p:nvPr/>
        </p:nvPicPr>
        <p:blipFill rotWithShape="1">
          <a:blip r:embed="rId3">
            <a:alphaModFix/>
          </a:blip>
          <a:srcRect b="0" l="0" r="0" t="0"/>
          <a:stretch/>
        </p:blipFill>
        <p:spPr>
          <a:xfrm>
            <a:off x="2197356" y="1268361"/>
            <a:ext cx="8146179" cy="451300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94"/>
          <p:cNvPicPr preferRelativeResize="0"/>
          <p:nvPr/>
        </p:nvPicPr>
        <p:blipFill rotWithShape="1">
          <a:blip r:embed="rId3">
            <a:alphaModFix/>
          </a:blip>
          <a:srcRect b="0" l="0" r="0" t="0"/>
          <a:stretch/>
        </p:blipFill>
        <p:spPr>
          <a:xfrm>
            <a:off x="2197356" y="1268361"/>
            <a:ext cx="8146179" cy="4513007"/>
          </a:xfrm>
          <a:prstGeom prst="rect">
            <a:avLst/>
          </a:prstGeom>
          <a:noFill/>
          <a:ln>
            <a:noFill/>
          </a:ln>
        </p:spPr>
      </p:pic>
      <p:sp>
        <p:nvSpPr>
          <p:cNvPr id="526" name="Google Shape;526;p94"/>
          <p:cNvSpPr/>
          <p:nvPr/>
        </p:nvSpPr>
        <p:spPr>
          <a:xfrm>
            <a:off x="2359743" y="4591664"/>
            <a:ext cx="363900" cy="4131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bandicam 2019-05-03 21-01-24-356" id="136" name="Google Shape;136;p21"/>
          <p:cNvPicPr preferRelativeResize="0"/>
          <p:nvPr/>
        </p:nvPicPr>
        <p:blipFill rotWithShape="1">
          <a:blip r:embed="rId3">
            <a:alphaModFix/>
          </a:blip>
          <a:srcRect b="0" l="0" r="0" t="0"/>
          <a:stretch/>
        </p:blipFill>
        <p:spPr>
          <a:xfrm>
            <a:off x="0" y="457200"/>
            <a:ext cx="12192000" cy="594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