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Relationship Id="rId4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hyperlink" Target="http://drive.google.com/file/d/1PH5yif9bC5Z8HNwsQtbGFOfLruwqsoqs/view" TargetMode="External"/><Relationship Id="rId5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3.jpg"/><Relationship Id="rId4" Type="http://schemas.openxmlformats.org/officeDocument/2006/relationships/image" Target="../media/image12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6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8.jpg"/><Relationship Id="rId4" Type="http://schemas.openxmlformats.org/officeDocument/2006/relationships/image" Target="../media/image1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0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Relationship Id="rId4" Type="http://schemas.openxmlformats.org/officeDocument/2006/relationships/image" Target="../media/image63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5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9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2.jpg"/><Relationship Id="rId4" Type="http://schemas.openxmlformats.org/officeDocument/2006/relationships/image" Target="../media/image1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7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8.jpg"/><Relationship Id="rId4" Type="http://schemas.openxmlformats.org/officeDocument/2006/relationships/image" Target="../media/image12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1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4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6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9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1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32626" y="1769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</a:pPr>
            <a:r>
              <a:rPr lang="tr-TR">
                <a:solidFill>
                  <a:srgbClr val="0070C0"/>
                </a:solidFill>
              </a:rPr>
              <a:t>MADDENİN HALLERİ VE ISI ALIŞVERİŞİ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Buharlaşma Isısı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Kaynama sıcaklığındaki 1 g saf sıvı maddenin, aynı sıcaklıkta 1 g gaz hâline gelmesi için alması gereken ısıya </a:t>
            </a:r>
            <a:r>
              <a:rPr lang="tr-TR">
                <a:solidFill>
                  <a:srgbClr val="0070C0"/>
                </a:solidFill>
              </a:rPr>
              <a:t>buharlaşma ısısı </a:t>
            </a:r>
            <a:r>
              <a:rPr lang="tr-TR">
                <a:solidFill>
                  <a:schemeClr val="dk1"/>
                </a:solidFill>
              </a:rPr>
              <a:t>denir.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Buharlaşma ısısı </a:t>
            </a:r>
            <a:r>
              <a:rPr lang="tr-TR">
                <a:solidFill>
                  <a:srgbClr val="0070C0"/>
                </a:solidFill>
              </a:rPr>
              <a:t>Lb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</a:t>
            </a:r>
            <a:r>
              <a:rPr lang="tr-TR">
                <a:solidFill>
                  <a:schemeClr val="dk1"/>
                </a:solidFill>
              </a:rPr>
              <a:t>’dir.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Yoğuşma Isısı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Kaynama sıcaklığındaki 1 g saf gazın aynı sıcaklıkta 1 g sıvı hâline gelmesi için çevreye vermesi gereken ısıya </a:t>
            </a:r>
            <a:r>
              <a:rPr lang="tr-TR">
                <a:solidFill>
                  <a:srgbClr val="0070C0"/>
                </a:solidFill>
              </a:rPr>
              <a:t>yoğuşma ısısı </a:t>
            </a:r>
            <a:r>
              <a:rPr lang="tr-TR">
                <a:solidFill>
                  <a:schemeClr val="dk1"/>
                </a:solidFill>
              </a:rPr>
              <a:t>denir.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Buharlaşma ısısı </a:t>
            </a:r>
            <a:r>
              <a:rPr lang="tr-TR">
                <a:solidFill>
                  <a:srgbClr val="0070C0"/>
                </a:solidFill>
              </a:rPr>
              <a:t>Ly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</a:t>
            </a:r>
            <a:r>
              <a:rPr lang="tr-TR">
                <a:solidFill>
                  <a:schemeClr val="dk1"/>
                </a:solidFill>
              </a:rPr>
              <a:t>’dir.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910119" y="2382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Saf maddelerin buharlaşma ısıları, yoğuşma ısılarına eşittir. </a:t>
            </a:r>
            <a:r>
              <a:rPr lang="tr-TR">
                <a:solidFill>
                  <a:srgbClr val="0070C0"/>
                </a:solidFill>
              </a:rPr>
              <a:t>(Lb = Ly)</a:t>
            </a:r>
            <a:r>
              <a:rPr lang="tr-TR">
                <a:solidFill>
                  <a:schemeClr val="dk1"/>
                </a:solidFill>
              </a:rPr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Farklı maddelerin buharlaşma ısıları birbirinden farklıdır.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801" y="1339309"/>
            <a:ext cx="7125479" cy="501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0-346"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1-330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3-103"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4-125" id="176" name="Google Shape;1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41-485"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43-289"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3-06-876" id="192" name="Google Shape;19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2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tr-TR"/>
              <a:t>MADDENİN HALLERİ VE ISI ALIŞVERİŞİ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41206" y="5017472"/>
            <a:ext cx="110247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Madde hal değiştirirken molekülleri bir arada tutan bağlar kopar ve moleküller birbirinden uzaklaşır ya da birbirine yaklaşır. Moleküller hızlanır ya da yavaşlar.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Erime ve buharlaşma olayları için </a:t>
            </a:r>
            <a:r>
              <a:rPr lang="tr-T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madde çevreden ısı alır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donma ve yoğuşma olayları için madde </a:t>
            </a:r>
            <a:r>
              <a:rPr lang="tr-TR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çevreye ısı verir .</a:t>
            </a:r>
            <a:endParaRPr/>
          </a:p>
        </p:txBody>
      </p:sp>
      <p:pic>
        <p:nvPicPr>
          <p:cNvPr descr="bandicam 2020-08-28 11-11-11-032" id="96" name="Google Shape;96;p14"/>
          <p:cNvPicPr preferRelativeResize="0"/>
          <p:nvPr/>
        </p:nvPicPr>
        <p:blipFill rotWithShape="1">
          <a:blip r:embed="rId3">
            <a:alphaModFix/>
          </a:blip>
          <a:srcRect b="29104" l="18118" r="16994" t="33073"/>
          <a:stretch/>
        </p:blipFill>
        <p:spPr>
          <a:xfrm>
            <a:off x="1462355" y="606119"/>
            <a:ext cx="9205645" cy="4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3-08-720" id="198" name="Google Shape;1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746399" y="2270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tr-TR" sz="3959">
                <a:solidFill>
                  <a:srgbClr val="FF0000"/>
                </a:solidFill>
              </a:rPr>
              <a:t>Buharlaşma sırasında maddeler çevreden ısı alır, yoğuşma sırasında maddeler çevreye ısı verir.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746399" y="15525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Yazın dükkânların önüne su serpilmesinin nedeni, buharlaşan suyun yerden ısı alması ve ortamı serinletmesidir.</a:t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385" y="2605101"/>
            <a:ext cx="6979628" cy="41861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704042" y="6009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Elimize kolonya döküldüğünde bir süre sonra serinlik hissetmemizin nedeni kolonyanın buharlaşırken elimizden ısı almasıdır.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300" y="1796562"/>
            <a:ext cx="5715000" cy="381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890953" y="96397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Güneşe bırakılan kesilmiş karpuzun soğumasının nedeni, buharlaşan sıvının karpuzdan ısı almasıdır.</a:t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5497" y="1993186"/>
            <a:ext cx="5267665" cy="37141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530700" y="958025"/>
            <a:ext cx="1147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Testideki suyun soğuk kalmasının nedeni, testiden sızan suyun buharlaşırken testiden ısı almasıdır.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 rotWithShape="1">
          <a:blip r:embed="rId3">
            <a:alphaModFix/>
          </a:blip>
          <a:srcRect b="0" l="3679" r="0" t="4324"/>
          <a:stretch/>
        </p:blipFill>
        <p:spPr>
          <a:xfrm>
            <a:off x="3979925" y="2004200"/>
            <a:ext cx="3486876" cy="44117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810912" y="8805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Denizden ya da banyodan çıkınca üşüme hissederiz. Su buharlaşırken vücudumuzdan ısı alır.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830296" y="28390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Ateşlendiğimizde alnımıza serinlememiz için ıslak bez konulur.</a:t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503" y="1045107"/>
            <a:ext cx="5774798" cy="49909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3-57-019" id="239" name="Google Shape;2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5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3-58-712"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838200" y="36512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Calibri"/>
              <a:buNone/>
            </a:pPr>
            <a:r>
              <a:rPr lang="tr-TR" sz="3040">
                <a:solidFill>
                  <a:srgbClr val="FF0000"/>
                </a:solidFill>
              </a:rPr>
              <a:t>Sıvıların belirli bir donma ve kaynama noktaları vardır. Saf maddelerin içerisine başka maddeler eklenirse kaynama noktası yükselir, donma noktası düşer.</a:t>
            </a:r>
            <a:r>
              <a:rPr b="1" lang="tr-TR" sz="3759">
                <a:solidFill>
                  <a:srgbClr val="FF0000"/>
                </a:solidFill>
              </a:rPr>
              <a:t> </a:t>
            </a:r>
            <a:endParaRPr sz="3759">
              <a:solidFill>
                <a:srgbClr val="FF0000"/>
              </a:solidFill>
            </a:endParaRPr>
          </a:p>
        </p:txBody>
      </p:sp>
      <p:pic>
        <p:nvPicPr>
          <p:cNvPr descr="F:\SUNULAR\SEMBOLLER\Önemli.png" id="252" name="Google Shape;2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73" y="474452"/>
            <a:ext cx="687485" cy="71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 title="Kaynama Noktasının Değiştirilmesi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7725" y="1805088"/>
            <a:ext cx="8644467" cy="48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1-446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Karlı günlerde yollara tuz dökülür. Bunun sebebi suyun donma noktasının düşürülüp(-15 C) suyun daha geç donmasını sağlamaktır.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0" y="2116475"/>
            <a:ext cx="7329805" cy="45720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868829" y="2044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>
                <a:solidFill>
                  <a:schemeClr val="dk1"/>
                </a:solidFill>
              </a:rPr>
              <a:t>Yemeklere atılan tuzun, piştikten sonra atılması  daha uygundur.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>
                <a:solidFill>
                  <a:schemeClr val="dk1"/>
                </a:solidFill>
              </a:rPr>
              <a:t>Tuz suyun kaynama noktasını yükseltir. Tuzu yemeğe pişirmeden önce atmak, yemeğin pişme süresini uzatacağı için enerji kaybına yol açar.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732" y="2049146"/>
            <a:ext cx="5956551" cy="45189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tr-TR"/>
              <a:t>3</a:t>
            </a:r>
            <a:endParaRPr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600807" y="621079"/>
            <a:ext cx="11060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Çok soğuk günlerde uçaklar ve pist alkolle yıkanır. Bunun sebebi suyun donma noktasının düşürülüp suyun daha geç donmasını sağlamaktır.</a:t>
            </a:r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872" y="1946642"/>
            <a:ext cx="9753600" cy="46939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521677" y="3661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Kış aylarında arabaların radyatör sularına antifriz konulur.</a:t>
            </a:r>
            <a:endParaRPr/>
          </a:p>
        </p:txBody>
      </p:sp>
      <p:pic>
        <p:nvPicPr>
          <p:cNvPr id="278" name="Google Shape;27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282" y="1232201"/>
            <a:ext cx="6015789" cy="47654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79" name="Google Shape;27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63" y="1232201"/>
            <a:ext cx="4679589" cy="47654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/>
          <p:nvPr/>
        </p:nvSpPr>
        <p:spPr>
          <a:xfrm>
            <a:off x="9580651" y="6241550"/>
            <a:ext cx="2476072" cy="6164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/>
          <p:nvPr/>
        </p:nvSpPr>
        <p:spPr>
          <a:xfrm>
            <a:off x="9580651" y="6241550"/>
            <a:ext cx="2476072" cy="6164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HAL DEĞİŞİMİ GRAFİKLERİ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36-559" id="301" name="Google Shape;3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0-757" id="306" name="Google Shape;30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4-542" id="311" name="Google Shape;31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2-809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7-227" id="316" name="Google Shape;3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9-831" id="321" name="Google Shape;32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52-568" id="326" name="Google Shape;32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56-305" id="331" name="Google Shape;3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58-844" id="336" name="Google Shape;33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1-172" id="341" name="Google Shape;34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3-637" id="346" name="Google Shape;34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5-812" id="351" name="Google Shape;35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8-638" id="356" name="Google Shape;35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11-176" id="361" name="Google Shape;36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38200" y="117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Erime Isısı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838200" y="3381555"/>
            <a:ext cx="10515600" cy="257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tr-TR">
                <a:solidFill>
                  <a:srgbClr val="0070C0"/>
                </a:solidFill>
              </a:rPr>
              <a:t>Erime ısısı, </a:t>
            </a:r>
            <a:r>
              <a:rPr lang="tr-TR">
                <a:solidFill>
                  <a:schemeClr val="dk1"/>
                </a:solidFill>
              </a:rPr>
              <a:t>erime sıcaklığındaki 1 g saf katı maddenin, aynı sıcaklıkta 1 g sıvı hâle gelmesi için alması gereken ısıdır. Erime ısısı </a:t>
            </a:r>
            <a:r>
              <a:rPr lang="tr-TR">
                <a:solidFill>
                  <a:srgbClr val="0070C0"/>
                </a:solidFill>
              </a:rPr>
              <a:t>Le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 </a:t>
            </a:r>
            <a:r>
              <a:rPr lang="tr-TR">
                <a:solidFill>
                  <a:schemeClr val="dk1"/>
                </a:solidFill>
              </a:rPr>
              <a:t>dir.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0°C’de 1 gram buzun, 0°C’de 1 gram su hâline gelmesi için alması gereken ısı 334,4 j’dir.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717" y="1443486"/>
            <a:ext cx="66960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13-526" id="366" name="Google Shape;36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4-667" id="371" name="Google Shape;37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6-317" id="376" name="Google Shape;3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7-784" id="381" name="Google Shape;38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8-928" id="386" name="Google Shape;38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9-894" id="391" name="Google Shape;39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0-995" id="396" name="Google Shape;39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2-482" id="401" name="Google Shape;4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36-871" id="406" name="Google Shape;40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38-896" id="412" name="Google Shape;4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Donma Isısı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838200" y="2045914"/>
            <a:ext cx="10515600" cy="257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tr-TR">
                <a:solidFill>
                  <a:srgbClr val="0070C0"/>
                </a:solidFill>
              </a:rPr>
              <a:t>Donma ısısı, </a:t>
            </a:r>
            <a:r>
              <a:rPr lang="tr-TR">
                <a:solidFill>
                  <a:schemeClr val="dk1"/>
                </a:solidFill>
              </a:rPr>
              <a:t>erime sıcaklığındaki 1 g saf sıvı maddenin, aynı sıcaklıkta 1 g katı hâle gelmesi için çevreye vermesi gereken ısıdır. Donma ısısı </a:t>
            </a:r>
            <a:r>
              <a:rPr lang="tr-TR">
                <a:solidFill>
                  <a:srgbClr val="0070C0"/>
                </a:solidFill>
              </a:rPr>
              <a:t>Ld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 </a:t>
            </a:r>
            <a:r>
              <a:rPr lang="tr-TR">
                <a:solidFill>
                  <a:schemeClr val="dk1"/>
                </a:solidFill>
              </a:rPr>
              <a:t>dir.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0°C’de 1 gram suyun, 0°C’de 1 gram buz hâline gelmesi için çevreye vermesi gereken ısı 334,4 j’dir.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25-861" id="417" name="Google Shape;41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27-448" id="422" name="Google Shape;4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28-680" id="427" name="Google Shape;42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0-125" id="432" name="Google Shape;43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46-586" id="437" name="Google Shape;43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49-078" id="442" name="Google Shape;44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50-301" id="447" name="Google Shape;44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832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52-205" id="453" name="Google Shape;45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58-935" id="458" name="Google Shape;4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00-188" id="463" name="Google Shape;46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42645" y="8238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Saf maddelerin erime ısısı, donma ısısına  eşittir . </a:t>
            </a:r>
            <a:r>
              <a:rPr lang="tr-TR">
                <a:solidFill>
                  <a:srgbClr val="0070C0"/>
                </a:solidFill>
              </a:rPr>
              <a:t>(Le = Ld)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Erime ısısı ve donma ısısı saf maddeler için </a:t>
            </a:r>
            <a:r>
              <a:rPr lang="tr-TR">
                <a:solidFill>
                  <a:srgbClr val="0070C0"/>
                </a:solidFill>
              </a:rPr>
              <a:t>ayırt edici bir özelliktir.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descr="bandicam 2020-08-28 11-11-17-357" id="125" name="Google Shape;125;p19"/>
          <p:cNvPicPr preferRelativeResize="0"/>
          <p:nvPr/>
        </p:nvPicPr>
        <p:blipFill rotWithShape="1">
          <a:blip r:embed="rId3">
            <a:alphaModFix/>
          </a:blip>
          <a:srcRect b="22567" l="21826" r="24620" t="31983"/>
          <a:stretch/>
        </p:blipFill>
        <p:spPr>
          <a:xfrm>
            <a:off x="2835666" y="2178121"/>
            <a:ext cx="6046342" cy="343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03-917" id="468" name="Google Shape;46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422787" cy="31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05-496" id="474" name="Google Shape;47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14-862" id="479" name="Google Shape;47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16-421" id="484" name="Google Shape;4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22-918" id="489" name="Google Shape;48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2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24-176" id="495" name="Google Shape;49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37-630" id="500" name="Google Shape;50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38-829" id="506" name="Google Shape;50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18-227" id="511" name="Google Shape;5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12192000" cy="624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19-315" id="516" name="Google Shape;51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12192000" cy="624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2550" y="3146250"/>
            <a:ext cx="6017701" cy="34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902152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tr-TR" sz="4000">
                <a:solidFill>
                  <a:srgbClr val="FF0000"/>
                </a:solidFill>
              </a:rPr>
              <a:t>Erime sırasında maddeler çevreden ısı alır, donma sırasında maddeler çevreye ısı verir.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756860" y="13256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tr-TR" sz="2600">
                <a:solidFill>
                  <a:srgbClr val="000000"/>
                </a:solidFill>
              </a:rPr>
              <a:t>Soğuk kış günlerinde, hava sıcaklığının 0°C’nin altına düştüğü bölgelerde meyve ve sebzelerin donmasını engellemek için, meyve ve sebze depolarına içi su dolu variller konulur. Bu varillerdeki su donarken çevreye ısı vereceği için deponun içindeki sıcaklık 0°C’nin üzerinde kalır ve meyveler donmaz.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6-808" id="521" name="Google Shape;52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8-100" id="526" name="Google Shape;52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9-228" id="531" name="Google Shape;53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40-617" id="536" name="Google Shape;53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066" y="1602975"/>
            <a:ext cx="8384374" cy="47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732754" y="169703"/>
            <a:ext cx="10515600" cy="5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rgbClr val="000000"/>
                </a:solidFill>
              </a:rPr>
              <a:t>Kar yağdığı esnada su, katı hale dönüştüğü için çevresine ısı verir. Hava ılık olur. Bir süre sonra yeryüzündeki kar erimeye başlayacaktır. Buz çevreden ısı almaya başlar. Hava soğur.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