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Lst>
  <p:sldSz cy="6858000" cx="12192000"/>
  <p:notesSz cx="6858000" cy="9144000"/>
  <p:embeddedFontLst>
    <p:embeddedFont>
      <p:font typeface="Quattrocento Sans"/>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A9907BF-E7EC-46ED-8154-7BE76AFDEDA4}">
  <a:tblStyle styleId="{BA9907BF-E7EC-46ED-8154-7BE76AFDEDA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QuattrocentoSans-boldItalic.fntdata"/><Relationship Id="rId70" Type="http://schemas.openxmlformats.org/officeDocument/2006/relationships/font" Target="fonts/QuattrocentoSans-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QuattrocentoSans-regular.fntdata"/><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QuattrocentoSans-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tr-T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a96e26965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ga96e26965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a96e26965b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ga96e26965b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Dikey Metin"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21" name="Shape 21"/>
        <p:cNvGrpSpPr/>
        <p:nvPr/>
      </p:nvGrpSpPr>
      <p:grpSpPr>
        <a:xfrm>
          <a:off x="0" y="0"/>
          <a:ext cx="0" cy="0"/>
          <a:chOff x="0" y="0"/>
          <a:chExt cx="0" cy="0"/>
        </a:xfrm>
      </p:grpSpPr>
      <p:sp>
        <p:nvSpPr>
          <p:cNvPr id="22" name="Google Shape;22;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bilgisi"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1.jpg"/><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9.jpg"/><Relationship Id="rId4" Type="http://schemas.openxmlformats.org/officeDocument/2006/relationships/image" Target="../media/image3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0.png"/><Relationship Id="rId4" Type="http://schemas.openxmlformats.org/officeDocument/2006/relationships/image" Target="../media/image3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0.png"/><Relationship Id="rId4" Type="http://schemas.openxmlformats.org/officeDocument/2006/relationships/image" Target="../media/image3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5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4.png"/><Relationship Id="rId4" Type="http://schemas.openxmlformats.org/officeDocument/2006/relationships/image" Target="../media/image3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4.png"/><Relationship Id="rId4" Type="http://schemas.openxmlformats.org/officeDocument/2006/relationships/image" Target="../media/image3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0.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1.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hyperlink" Target="https://drive.google.com/file/d/19SdH61qxhrN79aUCQNxHwNQc6onn1N2Z/view?usp=sharing" TargetMode="External"/><Relationship Id="rId5"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8.jpg"/><Relationship Id="rId4" Type="http://schemas.openxmlformats.org/officeDocument/2006/relationships/hyperlink" Target="https://docs.google.com/presentation/d/1chUwr9y4u7fnYgJ8ijVOHGSVbPUg0VM6PH3mkzfzYFk/edit#slide=id.p1" TargetMode="External"/><Relationship Id="rId5" Type="http://schemas.openxmlformats.org/officeDocument/2006/relationships/image" Target="../media/image6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hyperlink" Target="https://drive.google.com/file/d/1cT8LoHgJZgzwAshDHieix8pN0RVRbwHv/view?usp=sharing" TargetMode="External"/><Relationship Id="rId6"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hyperlink" Target="https://drive.google.com/file/d/1TeWiEEck3_EddIpP8Urvi_rJFYju0Hqt/view?usp=sharing" TargetMode="External"/><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F0000"/>
              </a:buClr>
              <a:buSzPts val="4800"/>
              <a:buFont typeface="Calibri"/>
              <a:buNone/>
            </a:pPr>
            <a:r>
              <a:rPr lang="tr-TR" sz="4800">
                <a:solidFill>
                  <a:srgbClr val="FF0000"/>
                </a:solidFill>
              </a:rPr>
              <a:t>GAZLARDA BASINÇ</a:t>
            </a:r>
            <a:endParaRPr sz="480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2"/>
          <p:cNvSpPr/>
          <p:nvPr/>
        </p:nvSpPr>
        <p:spPr>
          <a:xfrm>
            <a:off x="790034" y="702490"/>
            <a:ext cx="10757042"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400">
                <a:solidFill>
                  <a:schemeClr val="dk1"/>
                </a:solidFill>
                <a:latin typeface="Quattrocento Sans"/>
                <a:ea typeface="Quattrocento Sans"/>
                <a:cs typeface="Quattrocento Sans"/>
                <a:sym typeface="Quattrocento Sans"/>
              </a:rPr>
              <a:t>İki ucu açık cam boru suya daldırılıp bir ucu kapatılarak sudan çıkartılırsa, cam boruda kalan su dökülmez. Bunun nedeni, cam borudaki suyun ağırlığının,  borunun alt kısmından uygulanan açık hava basıncı ile dengelenmesidir.</a:t>
            </a:r>
            <a:endParaRPr sz="2400">
              <a:solidFill>
                <a:schemeClr val="dk1"/>
              </a:solidFill>
              <a:latin typeface="Quattrocento Sans"/>
              <a:ea typeface="Quattrocento Sans"/>
              <a:cs typeface="Quattrocento Sans"/>
              <a:sym typeface="Quattrocento Sans"/>
            </a:endParaRPr>
          </a:p>
        </p:txBody>
      </p:sp>
      <p:pic>
        <p:nvPicPr>
          <p:cNvPr id="150" name="Google Shape;150;p22"/>
          <p:cNvPicPr preferRelativeResize="0"/>
          <p:nvPr/>
        </p:nvPicPr>
        <p:blipFill rotWithShape="1">
          <a:blip r:embed="rId3">
            <a:alphaModFix/>
          </a:blip>
          <a:srcRect b="0" l="0" r="0" t="0"/>
          <a:stretch/>
        </p:blipFill>
        <p:spPr>
          <a:xfrm>
            <a:off x="3932852" y="2534150"/>
            <a:ext cx="4255649" cy="37972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3"/>
          <p:cNvSpPr/>
          <p:nvPr/>
        </p:nvSpPr>
        <p:spPr>
          <a:xfrm>
            <a:off x="394981" y="383121"/>
            <a:ext cx="11553864"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400">
                <a:solidFill>
                  <a:schemeClr val="dk1"/>
                </a:solidFill>
                <a:latin typeface="Quattrocento Sans"/>
                <a:ea typeface="Quattrocento Sans"/>
                <a:cs typeface="Quattrocento Sans"/>
                <a:sym typeface="Quattrocento Sans"/>
              </a:rPr>
              <a:t>İnsan vücudunda iç basınç (kan basıncı) dış basıncı (atmosfer basıncını) dengeler. Fakat yükseklere çıkıldıkça hava basıncı düşer, bu yüzden bazı insanların burunlarında iç basınç fazla geldiği için kanama olur. Kulaklarda tıkanma olur.</a:t>
            </a:r>
            <a:endParaRPr sz="2400">
              <a:solidFill>
                <a:schemeClr val="dk1"/>
              </a:solidFill>
              <a:latin typeface="Quattrocento Sans"/>
              <a:ea typeface="Quattrocento Sans"/>
              <a:cs typeface="Quattrocento Sans"/>
              <a:sym typeface="Quattrocento Sans"/>
            </a:endParaRPr>
          </a:p>
        </p:txBody>
      </p:sp>
      <p:pic>
        <p:nvPicPr>
          <p:cNvPr id="156" name="Google Shape;156;p23"/>
          <p:cNvPicPr preferRelativeResize="0"/>
          <p:nvPr/>
        </p:nvPicPr>
        <p:blipFill rotWithShape="1">
          <a:blip r:embed="rId3">
            <a:alphaModFix/>
          </a:blip>
          <a:srcRect b="0" l="0" r="0" t="0"/>
          <a:stretch/>
        </p:blipFill>
        <p:spPr>
          <a:xfrm>
            <a:off x="2723458" y="2049607"/>
            <a:ext cx="7155146" cy="4194512"/>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descr="bandicam 2020-08-28 10-56-27-963" id="161" name="Google Shape;161;p24"/>
          <p:cNvPicPr preferRelativeResize="0"/>
          <p:nvPr/>
        </p:nvPicPr>
        <p:blipFill rotWithShape="1">
          <a:blip r:embed="rId3">
            <a:alphaModFix/>
          </a:blip>
          <a:srcRect b="0" l="0" r="0" t="0"/>
          <a:stretch/>
        </p:blipFill>
        <p:spPr>
          <a:xfrm>
            <a:off x="0" y="454025"/>
            <a:ext cx="12192000" cy="5948363"/>
          </a:xfrm>
          <a:prstGeom prst="rect">
            <a:avLst/>
          </a:prstGeom>
          <a:noFill/>
          <a:ln>
            <a:noFill/>
          </a:ln>
        </p:spPr>
      </p:pic>
      <p:cxnSp>
        <p:nvCxnSpPr>
          <p:cNvPr id="162" name="Google Shape;162;p24"/>
          <p:cNvCxnSpPr/>
          <p:nvPr/>
        </p:nvCxnSpPr>
        <p:spPr>
          <a:xfrm flipH="1">
            <a:off x="9226193" y="1962364"/>
            <a:ext cx="236306" cy="467474"/>
          </a:xfrm>
          <a:prstGeom prst="straightConnector1">
            <a:avLst/>
          </a:prstGeom>
          <a:noFill/>
          <a:ln cap="flat" cmpd="sng" w="19050">
            <a:solidFill>
              <a:schemeClr val="accent2"/>
            </a:solidFill>
            <a:prstDash val="solid"/>
            <a:miter lim="800000"/>
            <a:headEnd len="sm" w="sm" type="none"/>
            <a:tailEnd len="med" w="med" type="triangle"/>
          </a:ln>
        </p:spPr>
      </p:cxnSp>
      <p:sp>
        <p:nvSpPr>
          <p:cNvPr id="163" name="Google Shape;163;p24"/>
          <p:cNvSpPr txBox="1"/>
          <p:nvPr/>
        </p:nvSpPr>
        <p:spPr>
          <a:xfrm>
            <a:off x="9179959" y="1670088"/>
            <a:ext cx="1232899"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1600">
                <a:solidFill>
                  <a:srgbClr val="FF0000"/>
                </a:solidFill>
                <a:latin typeface="Calibri"/>
                <a:ea typeface="Calibri"/>
                <a:cs typeface="Calibri"/>
                <a:sym typeface="Calibri"/>
              </a:rPr>
              <a:t>Boşluk</a:t>
            </a:r>
            <a:endParaRPr sz="1600">
              <a:solidFill>
                <a:srgbClr val="FF0000"/>
              </a:solidFill>
              <a:latin typeface="Calibri"/>
              <a:ea typeface="Calibri"/>
              <a:cs typeface="Calibri"/>
              <a:sym typeface="Calibri"/>
            </a:endParaRPr>
          </a:p>
        </p:txBody>
      </p:sp>
      <p:sp>
        <p:nvSpPr>
          <p:cNvPr id="164" name="Google Shape;164;p24"/>
          <p:cNvSpPr/>
          <p:nvPr/>
        </p:nvSpPr>
        <p:spPr>
          <a:xfrm>
            <a:off x="546241" y="5725280"/>
            <a:ext cx="10025865" cy="67710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tr-TR" sz="2000">
                <a:solidFill>
                  <a:srgbClr val="FF0000"/>
                </a:solidFill>
                <a:latin typeface="Quattrocento Sans"/>
                <a:ea typeface="Quattrocento Sans"/>
                <a:cs typeface="Quattrocento Sans"/>
                <a:sym typeface="Quattrocento Sans"/>
              </a:rPr>
              <a:t>Açık hava basıncı 76 cm yüksekliğindeki cıvanın oluşturduğu sıvı basıncına eşittir. </a:t>
            </a:r>
            <a:br>
              <a:rPr lang="tr-TR" sz="1800">
                <a:solidFill>
                  <a:srgbClr val="FF0000"/>
                </a:solidFill>
                <a:latin typeface="Calibri"/>
                <a:ea typeface="Calibri"/>
                <a:cs typeface="Calibri"/>
                <a:sym typeface="Calibri"/>
              </a:rPr>
            </a:br>
            <a:endParaRPr sz="1800">
              <a:solidFill>
                <a:srgbClr val="FF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descr="bandicam 2020-08-28 10-56-29-799" id="169" name="Google Shape;169;p25"/>
          <p:cNvPicPr preferRelativeResize="0"/>
          <p:nvPr/>
        </p:nvPicPr>
        <p:blipFill rotWithShape="1">
          <a:blip r:embed="rId3">
            <a:alphaModFix/>
          </a:blip>
          <a:srcRect b="0" l="0" r="0" t="0"/>
          <a:stretch/>
        </p:blipFill>
        <p:spPr>
          <a:xfrm>
            <a:off x="0" y="454025"/>
            <a:ext cx="12192000" cy="594836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descr="bandicam 2020-08-28 10-56-33-335" id="174" name="Google Shape;174;p26"/>
          <p:cNvPicPr preferRelativeResize="0"/>
          <p:nvPr/>
        </p:nvPicPr>
        <p:blipFill rotWithShape="1">
          <a:blip r:embed="rId3">
            <a:alphaModFix/>
          </a:blip>
          <a:srcRect b="0" l="0" r="0" t="0"/>
          <a:stretch/>
        </p:blipFill>
        <p:spPr>
          <a:xfrm>
            <a:off x="0" y="454025"/>
            <a:ext cx="12192000" cy="59483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descr="bandicam 2020-08-28 10-56-34-357" id="179" name="Google Shape;179;p27"/>
          <p:cNvPicPr preferRelativeResize="0"/>
          <p:nvPr/>
        </p:nvPicPr>
        <p:blipFill rotWithShape="1">
          <a:blip r:embed="rId3">
            <a:alphaModFix/>
          </a:blip>
          <a:srcRect b="0" l="0" r="0" t="0"/>
          <a:stretch/>
        </p:blipFill>
        <p:spPr>
          <a:xfrm>
            <a:off x="0" y="454025"/>
            <a:ext cx="12192000" cy="594836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descr="bandicam 2020-08-28 10-56-35-508" id="184" name="Google Shape;184;p28"/>
          <p:cNvPicPr preferRelativeResize="0"/>
          <p:nvPr/>
        </p:nvPicPr>
        <p:blipFill rotWithShape="1">
          <a:blip r:embed="rId3">
            <a:alphaModFix/>
          </a:blip>
          <a:srcRect b="0" l="0" r="0" t="0"/>
          <a:stretch/>
        </p:blipFill>
        <p:spPr>
          <a:xfrm>
            <a:off x="0" y="454025"/>
            <a:ext cx="12192000" cy="594836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descr="bandicam 2020-08-28 10-56-36-617" id="189" name="Google Shape;189;p29"/>
          <p:cNvPicPr preferRelativeResize="0"/>
          <p:nvPr/>
        </p:nvPicPr>
        <p:blipFill rotWithShape="1">
          <a:blip r:embed="rId3">
            <a:alphaModFix/>
          </a:blip>
          <a:srcRect b="0" l="0" r="0" t="0"/>
          <a:stretch/>
        </p:blipFill>
        <p:spPr>
          <a:xfrm>
            <a:off x="0" y="454025"/>
            <a:ext cx="12192000" cy="594836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descr="bandicam 2020-08-28 10-56-37-960" id="194" name="Google Shape;194;p30"/>
          <p:cNvPicPr preferRelativeResize="0"/>
          <p:nvPr/>
        </p:nvPicPr>
        <p:blipFill rotWithShape="1">
          <a:blip r:embed="rId3">
            <a:alphaModFix/>
          </a:blip>
          <a:srcRect b="0" l="0" r="0" t="0"/>
          <a:stretch/>
        </p:blipFill>
        <p:spPr>
          <a:xfrm>
            <a:off x="0" y="454025"/>
            <a:ext cx="12192000" cy="594836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descr="bandicam 2020-08-28 10-56-39-094" id="199" name="Google Shape;199;p31"/>
          <p:cNvPicPr preferRelativeResize="0"/>
          <p:nvPr/>
        </p:nvPicPr>
        <p:blipFill rotWithShape="1">
          <a:blip r:embed="rId3">
            <a:alphaModFix/>
          </a:blip>
          <a:srcRect b="0" l="0" r="0" t="0"/>
          <a:stretch/>
        </p:blipFill>
        <p:spPr>
          <a:xfrm>
            <a:off x="0" y="454025"/>
            <a:ext cx="12192000" cy="594836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descr="bandicam 2020-08-28 10-56-26-132" id="93" name="Google Shape;93;p14"/>
          <p:cNvPicPr preferRelativeResize="0"/>
          <p:nvPr/>
        </p:nvPicPr>
        <p:blipFill rotWithShape="1">
          <a:blip r:embed="rId3">
            <a:alphaModFix/>
          </a:blip>
          <a:srcRect b="54348" l="0" r="0" t="0"/>
          <a:stretch/>
        </p:blipFill>
        <p:spPr>
          <a:xfrm>
            <a:off x="41096" y="1424935"/>
            <a:ext cx="12192000" cy="27155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descr="bandicam 2020-08-28 10-56-40-184" id="204" name="Google Shape;204;p32"/>
          <p:cNvPicPr preferRelativeResize="0"/>
          <p:nvPr/>
        </p:nvPicPr>
        <p:blipFill rotWithShape="1">
          <a:blip r:embed="rId3">
            <a:alphaModFix/>
          </a:blip>
          <a:srcRect b="0" l="0" r="0" t="0"/>
          <a:stretch/>
        </p:blipFill>
        <p:spPr>
          <a:xfrm>
            <a:off x="0" y="454025"/>
            <a:ext cx="12192000" cy="594836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descr="bandicam 2020-08-28 10-56-41-638" id="209" name="Google Shape;209;p33"/>
          <p:cNvPicPr preferRelativeResize="0"/>
          <p:nvPr/>
        </p:nvPicPr>
        <p:blipFill rotWithShape="1">
          <a:blip r:embed="rId3">
            <a:alphaModFix/>
          </a:blip>
          <a:srcRect b="0" l="0" r="0" t="0"/>
          <a:stretch/>
        </p:blipFill>
        <p:spPr>
          <a:xfrm>
            <a:off x="0" y="454025"/>
            <a:ext cx="12192000" cy="594836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descr="bandicam 2020-08-28 10-56-42-739" id="214" name="Google Shape;214;p34"/>
          <p:cNvPicPr preferRelativeResize="0"/>
          <p:nvPr/>
        </p:nvPicPr>
        <p:blipFill rotWithShape="1">
          <a:blip r:embed="rId3">
            <a:alphaModFix/>
          </a:blip>
          <a:srcRect b="0" l="0" r="0" t="0"/>
          <a:stretch/>
        </p:blipFill>
        <p:spPr>
          <a:xfrm>
            <a:off x="0" y="454025"/>
            <a:ext cx="12192000" cy="594836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descr="bandicam 2020-08-28 10-56-47-699" id="219" name="Google Shape;219;p35"/>
          <p:cNvPicPr preferRelativeResize="0"/>
          <p:nvPr/>
        </p:nvPicPr>
        <p:blipFill rotWithShape="1">
          <a:blip r:embed="rId3">
            <a:alphaModFix/>
          </a:blip>
          <a:srcRect b="0" l="0" r="0" t="0"/>
          <a:stretch/>
        </p:blipFill>
        <p:spPr>
          <a:xfrm>
            <a:off x="0" y="454025"/>
            <a:ext cx="12192000" cy="594836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descr="bandicam 2020-08-28 10-56-48-745" id="224" name="Google Shape;224;p36"/>
          <p:cNvPicPr preferRelativeResize="0"/>
          <p:nvPr/>
        </p:nvPicPr>
        <p:blipFill rotWithShape="1">
          <a:blip r:embed="rId3">
            <a:alphaModFix/>
          </a:blip>
          <a:srcRect b="0" l="0" r="0" t="0"/>
          <a:stretch/>
        </p:blipFill>
        <p:spPr>
          <a:xfrm>
            <a:off x="0" y="454025"/>
            <a:ext cx="12192000" cy="594836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descr="bandicam 2020-08-28 10-56-51-091" id="229" name="Google Shape;229;p37"/>
          <p:cNvPicPr preferRelativeResize="0"/>
          <p:nvPr/>
        </p:nvPicPr>
        <p:blipFill rotWithShape="1">
          <a:blip r:embed="rId3">
            <a:alphaModFix/>
          </a:blip>
          <a:srcRect b="0" l="0" r="0" t="0"/>
          <a:stretch/>
        </p:blipFill>
        <p:spPr>
          <a:xfrm>
            <a:off x="0" y="443750"/>
            <a:ext cx="12192000" cy="5948363"/>
          </a:xfrm>
          <a:prstGeom prst="rect">
            <a:avLst/>
          </a:prstGeom>
          <a:noFill/>
          <a:ln>
            <a:noFill/>
          </a:ln>
        </p:spPr>
      </p:pic>
      <p:pic>
        <p:nvPicPr>
          <p:cNvPr id="230" name="Google Shape;230;p37"/>
          <p:cNvPicPr preferRelativeResize="0"/>
          <p:nvPr/>
        </p:nvPicPr>
        <p:blipFill rotWithShape="1">
          <a:blip r:embed="rId4">
            <a:alphaModFix/>
          </a:blip>
          <a:srcRect b="0" l="0" r="0" t="0"/>
          <a:stretch/>
        </p:blipFill>
        <p:spPr>
          <a:xfrm>
            <a:off x="6408374" y="4155897"/>
            <a:ext cx="1951002" cy="1951002"/>
          </a:xfrm>
          <a:prstGeom prst="rect">
            <a:avLst/>
          </a:prstGeom>
          <a:noFill/>
          <a:ln>
            <a:noFill/>
          </a:ln>
        </p:spPr>
      </p:pic>
      <p:sp>
        <p:nvSpPr>
          <p:cNvPr id="231" name="Google Shape;231;p37"/>
          <p:cNvSpPr txBox="1"/>
          <p:nvPr/>
        </p:nvSpPr>
        <p:spPr>
          <a:xfrm>
            <a:off x="980689" y="4850489"/>
            <a:ext cx="7789985"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000">
                <a:solidFill>
                  <a:schemeClr val="dk1"/>
                </a:solidFill>
                <a:latin typeface="Calibri"/>
                <a:ea typeface="Calibri"/>
                <a:cs typeface="Calibri"/>
                <a:sym typeface="Calibri"/>
              </a:rPr>
              <a:t>Kapalı kaplarda gaz basıncı </a:t>
            </a:r>
            <a:r>
              <a:rPr lang="tr-TR" sz="2000">
                <a:solidFill>
                  <a:srgbClr val="FF0000"/>
                </a:solidFill>
                <a:latin typeface="Calibri"/>
                <a:ea typeface="Calibri"/>
                <a:cs typeface="Calibri"/>
                <a:sym typeface="Calibri"/>
              </a:rPr>
              <a:t>manometre</a:t>
            </a:r>
            <a:r>
              <a:rPr lang="tr-TR" sz="2000">
                <a:solidFill>
                  <a:schemeClr val="dk1"/>
                </a:solidFill>
                <a:latin typeface="Calibri"/>
                <a:ea typeface="Calibri"/>
                <a:cs typeface="Calibri"/>
                <a:sym typeface="Calibri"/>
              </a:rPr>
              <a:t> ile ölçülür.</a:t>
            </a:r>
            <a:endParaRPr sz="20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descr="bandicam 2020-08-28 10-56-56-820" id="236" name="Google Shape;236;p38"/>
          <p:cNvPicPr preferRelativeResize="0"/>
          <p:nvPr/>
        </p:nvPicPr>
        <p:blipFill rotWithShape="1">
          <a:blip r:embed="rId3">
            <a:alphaModFix/>
          </a:blip>
          <a:srcRect b="0" l="0" r="0" t="0"/>
          <a:stretch/>
        </p:blipFill>
        <p:spPr>
          <a:xfrm>
            <a:off x="0" y="454025"/>
            <a:ext cx="12192000" cy="594836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descr="bandicam 2020-08-28 10-56-57-902" id="241" name="Google Shape;241;p39"/>
          <p:cNvPicPr preferRelativeResize="0"/>
          <p:nvPr/>
        </p:nvPicPr>
        <p:blipFill rotWithShape="1">
          <a:blip r:embed="rId3">
            <a:alphaModFix/>
          </a:blip>
          <a:srcRect b="0" l="0" r="0" t="0"/>
          <a:stretch/>
        </p:blipFill>
        <p:spPr>
          <a:xfrm>
            <a:off x="0" y="454025"/>
            <a:ext cx="12192000" cy="594836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descr="bandicam 2020-08-28 10-57-18-742" id="246" name="Google Shape;246;p40"/>
          <p:cNvPicPr preferRelativeResize="0"/>
          <p:nvPr/>
        </p:nvPicPr>
        <p:blipFill rotWithShape="1">
          <a:blip r:embed="rId3">
            <a:alphaModFix/>
          </a:blip>
          <a:srcRect b="0" l="0" r="0" t="0"/>
          <a:stretch/>
        </p:blipFill>
        <p:spPr>
          <a:xfrm>
            <a:off x="0" y="454025"/>
            <a:ext cx="12192000" cy="594836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0000"/>
              </a:buClr>
              <a:buSzPts val="3600"/>
              <a:buFont typeface="Calibri"/>
              <a:buNone/>
            </a:pPr>
            <a:r>
              <a:rPr lang="tr-TR" sz="3600">
                <a:solidFill>
                  <a:srgbClr val="FF0000"/>
                </a:solidFill>
              </a:rPr>
              <a:t>Kapalı kaplarda gaz basıncı nelere bağlıdır?</a:t>
            </a:r>
            <a:endParaRPr sz="3600">
              <a:solidFill>
                <a:srgbClr val="FF0000"/>
              </a:solidFill>
            </a:endParaRPr>
          </a:p>
        </p:txBody>
      </p:sp>
      <p:sp>
        <p:nvSpPr>
          <p:cNvPr id="252" name="Google Shape;252;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tr-TR"/>
              <a:t>Kaptaki gazın miktarı artarsa(gazın kütlesi) kaptaki gaz basıncı artar.</a:t>
            </a:r>
            <a:endParaRPr/>
          </a:p>
          <a:p>
            <a:pPr indent="-228600" lvl="0" marL="228600" rtl="0" algn="l">
              <a:lnSpc>
                <a:spcPct val="90000"/>
              </a:lnSpc>
              <a:spcBef>
                <a:spcPts val="1000"/>
              </a:spcBef>
              <a:spcAft>
                <a:spcPts val="0"/>
              </a:spcAft>
              <a:buClr>
                <a:schemeClr val="dk1"/>
              </a:buClr>
              <a:buSzPts val="2800"/>
              <a:buChar char="•"/>
            </a:pPr>
            <a:r>
              <a:rPr lang="tr-TR"/>
              <a:t>Kabın hacmi azalırsa kaptaki gaz basıncı artar.</a:t>
            </a:r>
            <a:endParaRPr/>
          </a:p>
          <a:p>
            <a:pPr indent="-228600" lvl="0" marL="228600" rtl="0" algn="l">
              <a:lnSpc>
                <a:spcPct val="90000"/>
              </a:lnSpc>
              <a:spcBef>
                <a:spcPts val="1000"/>
              </a:spcBef>
              <a:spcAft>
                <a:spcPts val="0"/>
              </a:spcAft>
              <a:buClr>
                <a:schemeClr val="dk1"/>
              </a:buClr>
              <a:buSzPts val="2800"/>
              <a:buChar char="•"/>
            </a:pPr>
            <a:r>
              <a:rPr lang="tr-TR"/>
              <a:t>Gazın sıcaklığı artarsa kaptaki gaz basıncı artar.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5"/>
          <p:cNvSpPr/>
          <p:nvPr/>
        </p:nvSpPr>
        <p:spPr>
          <a:xfrm>
            <a:off x="260276" y="1410622"/>
            <a:ext cx="11549868"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tr-TR" sz="2400" u="none" cap="none" strike="noStrike">
                <a:solidFill>
                  <a:schemeClr val="dk1"/>
                </a:solidFill>
                <a:latin typeface="Quattrocento Sans"/>
                <a:ea typeface="Quattrocento Sans"/>
                <a:cs typeface="Quattrocento Sans"/>
                <a:sym typeface="Quattrocento Sans"/>
              </a:rPr>
              <a:t>İçi su dolu bardağın ağzına kağıt kapatılarak ters çevirilirse bardaktaki su dökülmez. Bunun nedeni açık hava basıncının bardaktaki sıvının basıncından </a:t>
            </a:r>
            <a:r>
              <a:rPr b="0" i="0" lang="tr-TR" sz="2400" u="none" cap="none" strike="noStrike">
                <a:solidFill>
                  <a:srgbClr val="FF0000"/>
                </a:solidFill>
                <a:latin typeface="Quattrocento Sans"/>
                <a:ea typeface="Quattrocento Sans"/>
                <a:cs typeface="Quattrocento Sans"/>
                <a:sym typeface="Quattrocento Sans"/>
              </a:rPr>
              <a:t>fazla</a:t>
            </a:r>
            <a:r>
              <a:rPr b="0" i="0" lang="tr-TR" sz="2400" u="none" cap="none" strike="noStrike">
                <a:solidFill>
                  <a:schemeClr val="dk1"/>
                </a:solidFill>
                <a:latin typeface="Quattrocento Sans"/>
                <a:ea typeface="Quattrocento Sans"/>
                <a:cs typeface="Quattrocento Sans"/>
                <a:sym typeface="Quattrocento Sans"/>
              </a:rPr>
              <a:t> olmasıdır.</a:t>
            </a:r>
            <a:endParaRPr sz="2400">
              <a:solidFill>
                <a:schemeClr val="dk1"/>
              </a:solidFill>
              <a:latin typeface="Quattrocento Sans"/>
              <a:ea typeface="Quattrocento Sans"/>
              <a:cs typeface="Quattrocento Sans"/>
              <a:sym typeface="Quattrocento Sans"/>
            </a:endParaRPr>
          </a:p>
        </p:txBody>
      </p:sp>
      <p:pic>
        <p:nvPicPr>
          <p:cNvPr descr="bandicam 2020-08-28 10-56-26-132" id="99" name="Google Shape;99;p15"/>
          <p:cNvPicPr preferRelativeResize="0"/>
          <p:nvPr/>
        </p:nvPicPr>
        <p:blipFill rotWithShape="1">
          <a:blip r:embed="rId3">
            <a:alphaModFix/>
          </a:blip>
          <a:srcRect b="12376" l="126" r="71475" t="49020"/>
          <a:stretch/>
        </p:blipFill>
        <p:spPr>
          <a:xfrm>
            <a:off x="3082246" y="2758611"/>
            <a:ext cx="5378521" cy="3647326"/>
          </a:xfrm>
          <a:prstGeom prst="rect">
            <a:avLst/>
          </a:prstGeom>
          <a:noFill/>
          <a:ln>
            <a:noFill/>
          </a:ln>
        </p:spPr>
      </p:pic>
      <p:sp>
        <p:nvSpPr>
          <p:cNvPr id="100" name="Google Shape;100;p15"/>
          <p:cNvSpPr txBox="1"/>
          <p:nvPr/>
        </p:nvSpPr>
        <p:spPr>
          <a:xfrm>
            <a:off x="1952090" y="523984"/>
            <a:ext cx="8337479"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800">
                <a:solidFill>
                  <a:srgbClr val="FF0000"/>
                </a:solidFill>
                <a:latin typeface="Calibri"/>
                <a:ea typeface="Calibri"/>
                <a:cs typeface="Calibri"/>
                <a:sym typeface="Calibri"/>
              </a:rPr>
              <a:t>AÇIK HAVA BASINCINI İSPATLAYAN DENEYLER</a:t>
            </a:r>
            <a:endParaRPr sz="2800">
              <a:solidFill>
                <a:srgbClr val="FF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descr="bandicam 2020-08-28 10-56-53-532" id="257" name="Google Shape;257;p42"/>
          <p:cNvPicPr preferRelativeResize="0"/>
          <p:nvPr/>
        </p:nvPicPr>
        <p:blipFill rotWithShape="1">
          <a:blip r:embed="rId3">
            <a:alphaModFix/>
          </a:blip>
          <a:srcRect b="0" l="0" r="0" t="0"/>
          <a:stretch/>
        </p:blipFill>
        <p:spPr>
          <a:xfrm>
            <a:off x="0" y="454025"/>
            <a:ext cx="12192000" cy="594836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descr="bandicam 2020-08-28 10-57-21-270" id="262" name="Google Shape;262;p43"/>
          <p:cNvPicPr preferRelativeResize="0"/>
          <p:nvPr/>
        </p:nvPicPr>
        <p:blipFill rotWithShape="1">
          <a:blip r:embed="rId3">
            <a:alphaModFix/>
          </a:blip>
          <a:srcRect b="0" l="0" r="0" t="0"/>
          <a:stretch/>
        </p:blipFill>
        <p:spPr>
          <a:xfrm>
            <a:off x="0" y="454025"/>
            <a:ext cx="12192000" cy="5948363"/>
          </a:xfrm>
          <a:prstGeom prst="rect">
            <a:avLst/>
          </a:prstGeom>
          <a:noFill/>
          <a:ln>
            <a:noFill/>
          </a:ln>
        </p:spPr>
      </p:pic>
      <p:sp>
        <p:nvSpPr>
          <p:cNvPr id="263" name="Google Shape;263;p43"/>
          <p:cNvSpPr txBox="1"/>
          <p:nvPr/>
        </p:nvSpPr>
        <p:spPr>
          <a:xfrm>
            <a:off x="2183423" y="269359"/>
            <a:ext cx="782515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tr-TR" sz="1800">
                <a:solidFill>
                  <a:srgbClr val="FF0000"/>
                </a:solidFill>
                <a:latin typeface="Calibri"/>
                <a:ea typeface="Calibri"/>
                <a:cs typeface="Calibri"/>
                <a:sym typeface="Calibri"/>
              </a:rPr>
              <a:t>PASCAL PRENSİBİNİN GAZLARDA UYGULANMASI</a:t>
            </a:r>
            <a:endParaRPr i="1" sz="1800">
              <a:solidFill>
                <a:srgbClr val="FF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graphicFrame>
        <p:nvGraphicFramePr>
          <p:cNvPr id="268" name="Google Shape;268;p44"/>
          <p:cNvGraphicFramePr/>
          <p:nvPr/>
        </p:nvGraphicFramePr>
        <p:xfrm>
          <a:off x="1021205" y="4863401"/>
          <a:ext cx="3000000" cy="3000000"/>
        </p:xfrm>
        <a:graphic>
          <a:graphicData uri="http://schemas.openxmlformats.org/drawingml/2006/table">
            <a:tbl>
              <a:tblPr>
                <a:noFill/>
                <a:tableStyleId>{BA9907BF-E7EC-46ED-8154-7BE76AFDEDA4}</a:tableStyleId>
              </a:tblPr>
              <a:tblGrid>
                <a:gridCol w="10452950"/>
              </a:tblGrid>
              <a:tr h="1167475">
                <a:tc>
                  <a:txBody>
                    <a:bodyPr/>
                    <a:lstStyle/>
                    <a:p>
                      <a:pPr indent="0" lvl="0" marL="0" marR="0" rtl="0" algn="just">
                        <a:spcBef>
                          <a:spcPts val="0"/>
                        </a:spcBef>
                        <a:spcAft>
                          <a:spcPts val="0"/>
                        </a:spcAft>
                        <a:buNone/>
                      </a:pPr>
                      <a:r>
                        <a:rPr i="1" lang="tr-TR" sz="2400" u="none" cap="none" strike="noStrike"/>
                        <a:t>Huniye gerilmiş balon, huni sıvıya daldırıldığında, derinlik arttıkça basıncın artması ve balonun artan basınç nedeniyle içe doğru çökmesi ve bu sayede U borusundaki suyun yükselmesi pascal prensibinin uygulamalarına örnektir.</a:t>
                      </a:r>
                      <a:endParaRPr i="1" sz="2400" u="none" cap="none" strike="noStrike"/>
                    </a:p>
                  </a:txBody>
                  <a:tcPr marT="47625" marB="47625" marR="47625" marL="476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56600">
                <a:tc>
                  <a:txBody>
                    <a:bodyPr/>
                    <a:lstStyle/>
                    <a:p>
                      <a:pPr indent="0" lvl="0" marL="0" marR="0" rtl="0" algn="l">
                        <a:spcBef>
                          <a:spcPts val="0"/>
                        </a:spcBef>
                        <a:spcAft>
                          <a:spcPts val="0"/>
                        </a:spcAft>
                        <a:buNone/>
                      </a:pPr>
                      <a:r>
                        <a:rPr lang="tr-TR" sz="1800" u="none" cap="none" strike="noStrike"/>
                        <a:t> </a:t>
                      </a:r>
                      <a:endParaRPr/>
                    </a:p>
                  </a:txBody>
                  <a:tcPr marT="47625" marB="47625" marR="47625" marL="476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69" name="Google Shape;269;p44"/>
          <p:cNvSpPr txBox="1"/>
          <p:nvPr/>
        </p:nvSpPr>
        <p:spPr>
          <a:xfrm>
            <a:off x="4659627" y="466367"/>
            <a:ext cx="7464669"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tr-TR" sz="2400">
                <a:solidFill>
                  <a:srgbClr val="FF0000"/>
                </a:solidFill>
                <a:latin typeface="Calibri"/>
                <a:ea typeface="Calibri"/>
                <a:cs typeface="Calibri"/>
                <a:sym typeface="Calibri"/>
              </a:rPr>
              <a:t>U BORUSU</a:t>
            </a:r>
            <a:endParaRPr i="1" sz="2400">
              <a:solidFill>
                <a:srgbClr val="FF0000"/>
              </a:solidFill>
              <a:latin typeface="Calibri"/>
              <a:ea typeface="Calibri"/>
              <a:cs typeface="Calibri"/>
              <a:sym typeface="Calibri"/>
            </a:endParaRPr>
          </a:p>
        </p:txBody>
      </p:sp>
      <p:pic>
        <p:nvPicPr>
          <p:cNvPr descr="https://www.fenokulu.net/images/sivi-basinci-nelere-bagli-4.jpg" id="270" name="Google Shape;270;p44"/>
          <p:cNvPicPr preferRelativeResize="0"/>
          <p:nvPr/>
        </p:nvPicPr>
        <p:blipFill rotWithShape="1">
          <a:blip r:embed="rId3">
            <a:alphaModFix/>
          </a:blip>
          <a:srcRect b="0" l="0" r="0" t="0"/>
          <a:stretch/>
        </p:blipFill>
        <p:spPr>
          <a:xfrm>
            <a:off x="2511826" y="1317037"/>
            <a:ext cx="8583237" cy="315735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descr="bandicam 2020-08-28 10-57-22-794" id="275" name="Google Shape;275;p45"/>
          <p:cNvPicPr preferRelativeResize="0"/>
          <p:nvPr/>
        </p:nvPicPr>
        <p:blipFill rotWithShape="1">
          <a:blip r:embed="rId3">
            <a:alphaModFix/>
          </a:blip>
          <a:srcRect b="0" l="0" r="0" t="0"/>
          <a:stretch/>
        </p:blipFill>
        <p:spPr>
          <a:xfrm>
            <a:off x="0" y="454025"/>
            <a:ext cx="12192000" cy="594836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descr="bandicam 2020-08-28 10-57-24-317" id="280" name="Google Shape;280;p46"/>
          <p:cNvPicPr preferRelativeResize="0"/>
          <p:nvPr/>
        </p:nvPicPr>
        <p:blipFill rotWithShape="1">
          <a:blip r:embed="rId3">
            <a:alphaModFix/>
          </a:blip>
          <a:srcRect b="0" l="0" r="0" t="0"/>
          <a:stretch/>
        </p:blipFill>
        <p:spPr>
          <a:xfrm>
            <a:off x="0" y="454025"/>
            <a:ext cx="12192000" cy="594836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descr="bandicam 2020-08-28 10-57-25-588" id="285" name="Google Shape;285;p47"/>
          <p:cNvPicPr preferRelativeResize="0"/>
          <p:nvPr/>
        </p:nvPicPr>
        <p:blipFill rotWithShape="1">
          <a:blip r:embed="rId3">
            <a:alphaModFix/>
          </a:blip>
          <a:srcRect b="0" l="0" r="0" t="0"/>
          <a:stretch/>
        </p:blipFill>
        <p:spPr>
          <a:xfrm>
            <a:off x="0" y="454025"/>
            <a:ext cx="12192000" cy="594836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descr="bandicam 2020-08-28 10-57-26-821" id="290" name="Google Shape;290;p48"/>
          <p:cNvPicPr preferRelativeResize="0"/>
          <p:nvPr/>
        </p:nvPicPr>
        <p:blipFill rotWithShape="1">
          <a:blip r:embed="rId3">
            <a:alphaModFix/>
          </a:blip>
          <a:srcRect b="0" l="0" r="0" t="0"/>
          <a:stretch/>
        </p:blipFill>
        <p:spPr>
          <a:xfrm>
            <a:off x="0" y="454025"/>
            <a:ext cx="12192000" cy="594836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descr="bandicam 2020-08-28 10-57-28-135" id="295" name="Google Shape;295;p49"/>
          <p:cNvPicPr preferRelativeResize="0"/>
          <p:nvPr/>
        </p:nvPicPr>
        <p:blipFill rotWithShape="1">
          <a:blip r:embed="rId3">
            <a:alphaModFix/>
          </a:blip>
          <a:srcRect b="0" l="0" r="0" t="0"/>
          <a:stretch/>
        </p:blipFill>
        <p:spPr>
          <a:xfrm>
            <a:off x="0" y="454025"/>
            <a:ext cx="12192000" cy="594836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descr="bandicam 2020-08-28 10-57-29-207" id="300" name="Google Shape;300;p50"/>
          <p:cNvPicPr preferRelativeResize="0"/>
          <p:nvPr/>
        </p:nvPicPr>
        <p:blipFill rotWithShape="1">
          <a:blip r:embed="rId3">
            <a:alphaModFix/>
          </a:blip>
          <a:srcRect b="0" l="0" r="0" t="0"/>
          <a:stretch/>
        </p:blipFill>
        <p:spPr>
          <a:xfrm>
            <a:off x="0" y="454025"/>
            <a:ext cx="12192000" cy="594836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5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F0000"/>
              </a:buClr>
              <a:buSzPts val="6000"/>
              <a:buFont typeface="Calibri"/>
              <a:buNone/>
            </a:pPr>
            <a:r>
              <a:rPr lang="tr-TR">
                <a:solidFill>
                  <a:srgbClr val="FF0000"/>
                </a:solidFill>
              </a:rPr>
              <a:t>DEĞERLENDİRME SORULARI</a:t>
            </a:r>
            <a:endParaRPr>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6"/>
          <p:cNvSpPr/>
          <p:nvPr/>
        </p:nvSpPr>
        <p:spPr>
          <a:xfrm>
            <a:off x="864741" y="573456"/>
            <a:ext cx="10267308"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400">
                <a:solidFill>
                  <a:schemeClr val="dk1"/>
                </a:solidFill>
                <a:latin typeface="Quattrocento Sans"/>
                <a:ea typeface="Quattrocento Sans"/>
                <a:cs typeface="Quattrocento Sans"/>
                <a:sym typeface="Quattrocento Sans"/>
              </a:rPr>
              <a:t>İçi boş teneke kutunun veya meyve suyu kutusunun içindeki hava pipetle</a:t>
            </a:r>
            <a:endParaRPr/>
          </a:p>
          <a:p>
            <a:pPr indent="0" lvl="0" marL="0" marR="0" rtl="0" algn="l">
              <a:spcBef>
                <a:spcPts val="0"/>
              </a:spcBef>
              <a:spcAft>
                <a:spcPts val="0"/>
              </a:spcAft>
              <a:buNone/>
            </a:pPr>
            <a:r>
              <a:rPr lang="tr-TR" sz="2400">
                <a:solidFill>
                  <a:schemeClr val="dk1"/>
                </a:solidFill>
                <a:latin typeface="Quattrocento Sans"/>
                <a:ea typeface="Quattrocento Sans"/>
                <a:cs typeface="Quattrocento Sans"/>
                <a:sym typeface="Quattrocento Sans"/>
              </a:rPr>
              <a:t>boşaltılırsa, kutu açık hava basıncı etkisiyle içe doğru çöker.</a:t>
            </a:r>
            <a:endParaRPr sz="2400">
              <a:solidFill>
                <a:schemeClr val="dk1"/>
              </a:solidFill>
              <a:latin typeface="Quattrocento Sans"/>
              <a:ea typeface="Quattrocento Sans"/>
              <a:cs typeface="Quattrocento Sans"/>
              <a:sym typeface="Quattrocento Sans"/>
            </a:endParaRPr>
          </a:p>
        </p:txBody>
      </p:sp>
      <p:pic>
        <p:nvPicPr>
          <p:cNvPr id="106" name="Google Shape;106;p16"/>
          <p:cNvPicPr preferRelativeResize="0"/>
          <p:nvPr/>
        </p:nvPicPr>
        <p:blipFill rotWithShape="1">
          <a:blip r:embed="rId3">
            <a:alphaModFix/>
          </a:blip>
          <a:srcRect b="0" l="0" r="0" t="0"/>
          <a:stretch/>
        </p:blipFill>
        <p:spPr>
          <a:xfrm>
            <a:off x="7541231" y="1839074"/>
            <a:ext cx="2697831" cy="3006154"/>
          </a:xfrm>
          <a:prstGeom prst="rect">
            <a:avLst/>
          </a:prstGeom>
          <a:noFill/>
          <a:ln>
            <a:noFill/>
          </a:ln>
        </p:spPr>
      </p:pic>
      <p:pic>
        <p:nvPicPr>
          <p:cNvPr id="107" name="Google Shape;107;p16"/>
          <p:cNvPicPr preferRelativeResize="0"/>
          <p:nvPr/>
        </p:nvPicPr>
        <p:blipFill rotWithShape="1">
          <a:blip r:embed="rId4">
            <a:alphaModFix/>
          </a:blip>
          <a:srcRect b="0" l="0" r="0" t="0"/>
          <a:stretch/>
        </p:blipFill>
        <p:spPr>
          <a:xfrm>
            <a:off x="1030788" y="1721189"/>
            <a:ext cx="5382380" cy="312403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descr="bandicam 2020-08-28 10-57-43-531" id="310" name="Google Shape;310;p52"/>
          <p:cNvPicPr preferRelativeResize="0"/>
          <p:nvPr/>
        </p:nvPicPr>
        <p:blipFill rotWithShape="1">
          <a:blip r:embed="rId3">
            <a:alphaModFix/>
          </a:blip>
          <a:srcRect b="0" l="0" r="0" t="0"/>
          <a:stretch/>
        </p:blipFill>
        <p:spPr>
          <a:xfrm>
            <a:off x="0" y="104775"/>
            <a:ext cx="12192000" cy="66484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descr="bandicam 2020-08-28 10-57-46-229" id="315" name="Google Shape;315;p53"/>
          <p:cNvPicPr preferRelativeResize="0"/>
          <p:nvPr/>
        </p:nvPicPr>
        <p:blipFill rotWithShape="1">
          <a:blip r:embed="rId3">
            <a:alphaModFix/>
          </a:blip>
          <a:srcRect b="0" l="0" r="0" t="0"/>
          <a:stretch/>
        </p:blipFill>
        <p:spPr>
          <a:xfrm>
            <a:off x="0" y="104775"/>
            <a:ext cx="12192000" cy="66484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descr="bandicam 2020-08-28 10-57-50-745" id="320" name="Google Shape;320;p54"/>
          <p:cNvPicPr preferRelativeResize="0"/>
          <p:nvPr/>
        </p:nvPicPr>
        <p:blipFill rotWithShape="1">
          <a:blip r:embed="rId3">
            <a:alphaModFix/>
          </a:blip>
          <a:srcRect b="0" l="0" r="0" t="0"/>
          <a:stretch/>
        </p:blipFill>
        <p:spPr>
          <a:xfrm>
            <a:off x="0" y="104775"/>
            <a:ext cx="12192000" cy="66484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descr="bandicam 2020-08-28 10-57-52-372" id="325" name="Google Shape;325;p55"/>
          <p:cNvPicPr preferRelativeResize="0"/>
          <p:nvPr/>
        </p:nvPicPr>
        <p:blipFill rotWithShape="1">
          <a:blip r:embed="rId3">
            <a:alphaModFix/>
          </a:blip>
          <a:srcRect b="0" l="0" r="0" t="0"/>
          <a:stretch/>
        </p:blipFill>
        <p:spPr>
          <a:xfrm>
            <a:off x="0" y="104775"/>
            <a:ext cx="12192000" cy="66484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descr="bandicam 2020-08-28 10-57-57-508" id="330" name="Google Shape;330;p56"/>
          <p:cNvPicPr preferRelativeResize="0"/>
          <p:nvPr/>
        </p:nvPicPr>
        <p:blipFill rotWithShape="1">
          <a:blip r:embed="rId3">
            <a:alphaModFix/>
          </a:blip>
          <a:srcRect b="0" l="0" r="0" t="0"/>
          <a:stretch/>
        </p:blipFill>
        <p:spPr>
          <a:xfrm>
            <a:off x="0" y="104775"/>
            <a:ext cx="12192000" cy="66484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descr="bandicam 2020-08-28 10-57-59-542" id="335" name="Google Shape;335;p57"/>
          <p:cNvPicPr preferRelativeResize="0"/>
          <p:nvPr/>
        </p:nvPicPr>
        <p:blipFill rotWithShape="1">
          <a:blip r:embed="rId3">
            <a:alphaModFix/>
          </a:blip>
          <a:srcRect b="0" l="0" r="0" t="0"/>
          <a:stretch/>
        </p:blipFill>
        <p:spPr>
          <a:xfrm>
            <a:off x="0" y="104775"/>
            <a:ext cx="12192000" cy="66484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descr="bandicam 2018-07-31 16-10-38-348" id="340" name="Google Shape;340;p58"/>
          <p:cNvPicPr preferRelativeResize="0"/>
          <p:nvPr/>
        </p:nvPicPr>
        <p:blipFill rotWithShape="1">
          <a:blip r:embed="rId3">
            <a:alphaModFix/>
          </a:blip>
          <a:srcRect b="0" l="0" r="0" t="0"/>
          <a:stretch/>
        </p:blipFill>
        <p:spPr>
          <a:xfrm>
            <a:off x="0" y="117475"/>
            <a:ext cx="12192000" cy="6623050"/>
          </a:xfrm>
          <a:prstGeom prst="rect">
            <a:avLst/>
          </a:prstGeom>
          <a:noFill/>
          <a:ln>
            <a:noFill/>
          </a:ln>
        </p:spPr>
      </p:pic>
      <p:pic>
        <p:nvPicPr>
          <p:cNvPr id="341" name="Google Shape;341;p58"/>
          <p:cNvPicPr preferRelativeResize="0"/>
          <p:nvPr/>
        </p:nvPicPr>
        <p:blipFill rotWithShape="1">
          <a:blip r:embed="rId4">
            <a:alphaModFix/>
          </a:blip>
          <a:srcRect b="0" l="0" r="0" t="0"/>
          <a:stretch/>
        </p:blipFill>
        <p:spPr>
          <a:xfrm>
            <a:off x="0" y="0"/>
            <a:ext cx="1140542" cy="39329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descr="bandicam 2018-07-31 16-10-39-630" id="346" name="Google Shape;346;p59"/>
          <p:cNvPicPr preferRelativeResize="0"/>
          <p:nvPr/>
        </p:nvPicPr>
        <p:blipFill rotWithShape="1">
          <a:blip r:embed="rId3">
            <a:alphaModFix/>
          </a:blip>
          <a:srcRect b="0" l="0" r="0" t="0"/>
          <a:stretch/>
        </p:blipFill>
        <p:spPr>
          <a:xfrm>
            <a:off x="0" y="117475"/>
            <a:ext cx="12192000" cy="66230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descr="C:\Users\hp\Desktop\Ekran Alıntısı.PNG" id="351" name="Google Shape;351;p60"/>
          <p:cNvPicPr preferRelativeResize="0"/>
          <p:nvPr/>
        </p:nvPicPr>
        <p:blipFill rotWithShape="1">
          <a:blip r:embed="rId3">
            <a:alphaModFix/>
          </a:blip>
          <a:srcRect b="0" l="0" r="0" t="0"/>
          <a:stretch/>
        </p:blipFill>
        <p:spPr>
          <a:xfrm>
            <a:off x="2510406" y="1012076"/>
            <a:ext cx="6945313" cy="3781425"/>
          </a:xfrm>
          <a:prstGeom prst="rect">
            <a:avLst/>
          </a:prstGeom>
          <a:noFill/>
          <a:ln>
            <a:noFill/>
          </a:ln>
        </p:spPr>
      </p:pic>
      <p:pic>
        <p:nvPicPr>
          <p:cNvPr id="352" name="Google Shape;352;p60"/>
          <p:cNvPicPr preferRelativeResize="0"/>
          <p:nvPr/>
        </p:nvPicPr>
        <p:blipFill rotWithShape="1">
          <a:blip r:embed="rId4">
            <a:alphaModFix/>
          </a:blip>
          <a:srcRect b="0" l="0" r="0" t="0"/>
          <a:stretch/>
        </p:blipFill>
        <p:spPr>
          <a:xfrm>
            <a:off x="0" y="0"/>
            <a:ext cx="1140542" cy="39329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descr="C:\Users\hp\Desktop\Ekran Alıntısı.PNG" id="357" name="Google Shape;357;p61"/>
          <p:cNvPicPr preferRelativeResize="0"/>
          <p:nvPr/>
        </p:nvPicPr>
        <p:blipFill rotWithShape="1">
          <a:blip r:embed="rId3">
            <a:alphaModFix/>
          </a:blip>
          <a:srcRect b="0" l="0" r="0" t="0"/>
          <a:stretch/>
        </p:blipFill>
        <p:spPr>
          <a:xfrm>
            <a:off x="2510406" y="1012076"/>
            <a:ext cx="6945312" cy="3781425"/>
          </a:xfrm>
          <a:prstGeom prst="rect">
            <a:avLst/>
          </a:prstGeom>
          <a:noFill/>
          <a:ln>
            <a:noFill/>
          </a:ln>
        </p:spPr>
      </p:pic>
      <p:pic>
        <p:nvPicPr>
          <p:cNvPr id="358" name="Google Shape;358;p61"/>
          <p:cNvPicPr preferRelativeResize="0"/>
          <p:nvPr/>
        </p:nvPicPr>
        <p:blipFill rotWithShape="1">
          <a:blip r:embed="rId4">
            <a:alphaModFix/>
          </a:blip>
          <a:srcRect b="0" l="0" r="0" t="0"/>
          <a:stretch/>
        </p:blipFill>
        <p:spPr>
          <a:xfrm>
            <a:off x="0" y="0"/>
            <a:ext cx="1140542" cy="393290"/>
          </a:xfrm>
          <a:prstGeom prst="rect">
            <a:avLst/>
          </a:prstGeom>
          <a:noFill/>
          <a:ln>
            <a:noFill/>
          </a:ln>
        </p:spPr>
      </p:pic>
      <p:sp>
        <p:nvSpPr>
          <p:cNvPr id="359" name="Google Shape;359;p61"/>
          <p:cNvSpPr/>
          <p:nvPr/>
        </p:nvSpPr>
        <p:spPr>
          <a:xfrm>
            <a:off x="7254814" y="3938384"/>
            <a:ext cx="483600" cy="439500"/>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7"/>
          <p:cNvSpPr/>
          <p:nvPr/>
        </p:nvSpPr>
        <p:spPr>
          <a:xfrm>
            <a:off x="818507" y="630772"/>
            <a:ext cx="10827249" cy="156966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400">
                <a:solidFill>
                  <a:schemeClr val="dk1"/>
                </a:solidFill>
                <a:latin typeface="Quattrocento Sans"/>
                <a:ea typeface="Quattrocento Sans"/>
                <a:cs typeface="Quattrocento Sans"/>
                <a:sym typeface="Quattrocento Sans"/>
              </a:rPr>
              <a:t>Lavabo pompası veya vantuzlar düz bir zemin üzerine konup üzerine kuvvet</a:t>
            </a:r>
            <a:endParaRPr/>
          </a:p>
          <a:p>
            <a:pPr indent="0" lvl="0" marL="0" marR="0" rtl="0" algn="l">
              <a:spcBef>
                <a:spcPts val="0"/>
              </a:spcBef>
              <a:spcAft>
                <a:spcPts val="0"/>
              </a:spcAft>
              <a:buNone/>
            </a:pPr>
            <a:r>
              <a:rPr lang="tr-TR" sz="2400">
                <a:solidFill>
                  <a:schemeClr val="dk1"/>
                </a:solidFill>
                <a:latin typeface="Quattrocento Sans"/>
                <a:ea typeface="Quattrocento Sans"/>
                <a:cs typeface="Quattrocento Sans"/>
                <a:sym typeface="Quattrocento Sans"/>
              </a:rPr>
              <a:t>uygulanarak içindeki hava boşaltılırsa, uygulanan açık hava basıncını</a:t>
            </a:r>
            <a:endParaRPr/>
          </a:p>
          <a:p>
            <a:pPr indent="0" lvl="0" marL="0" marR="0" rtl="0" algn="l">
              <a:spcBef>
                <a:spcPts val="0"/>
              </a:spcBef>
              <a:spcAft>
                <a:spcPts val="0"/>
              </a:spcAft>
              <a:buNone/>
            </a:pPr>
            <a:r>
              <a:rPr lang="tr-TR" sz="2400">
                <a:solidFill>
                  <a:schemeClr val="dk1"/>
                </a:solidFill>
                <a:latin typeface="Quattrocento Sans"/>
                <a:ea typeface="Quattrocento Sans"/>
                <a:cs typeface="Quattrocento Sans"/>
                <a:sym typeface="Quattrocento Sans"/>
              </a:rPr>
              <a:t>dengeleyen hava dışarı çıkartıldığı için açık hava basıncı daha az dengelenir,</a:t>
            </a:r>
            <a:endParaRPr sz="2400">
              <a:solidFill>
                <a:schemeClr val="dk1"/>
              </a:solidFill>
              <a:latin typeface="Quattrocento Sans"/>
              <a:ea typeface="Quattrocento Sans"/>
              <a:cs typeface="Quattrocento Sans"/>
              <a:sym typeface="Quattrocento Sans"/>
            </a:endParaRPr>
          </a:p>
          <a:p>
            <a:pPr indent="0" lvl="0" marL="0" marR="0" rtl="0" algn="l">
              <a:spcBef>
                <a:spcPts val="0"/>
              </a:spcBef>
              <a:spcAft>
                <a:spcPts val="0"/>
              </a:spcAft>
              <a:buNone/>
            </a:pPr>
            <a:r>
              <a:rPr lang="tr-TR" sz="2400">
                <a:solidFill>
                  <a:schemeClr val="dk1"/>
                </a:solidFill>
                <a:latin typeface="Quattrocento Sans"/>
                <a:ea typeface="Quattrocento Sans"/>
                <a:cs typeface="Quattrocento Sans"/>
                <a:sym typeface="Quattrocento Sans"/>
              </a:rPr>
              <a:t>pompa ve vantuz olduğu yere yapışır.</a:t>
            </a:r>
            <a:endParaRPr/>
          </a:p>
        </p:txBody>
      </p:sp>
      <p:pic>
        <p:nvPicPr>
          <p:cNvPr id="113" name="Google Shape;113;p17"/>
          <p:cNvPicPr preferRelativeResize="0"/>
          <p:nvPr/>
        </p:nvPicPr>
        <p:blipFill rotWithShape="1">
          <a:blip r:embed="rId3">
            <a:alphaModFix/>
          </a:blip>
          <a:srcRect b="0" l="0" r="0" t="0"/>
          <a:stretch/>
        </p:blipFill>
        <p:spPr>
          <a:xfrm>
            <a:off x="1470328" y="2690430"/>
            <a:ext cx="5829461" cy="3398078"/>
          </a:xfrm>
          <a:prstGeom prst="rect">
            <a:avLst/>
          </a:prstGeom>
          <a:noFill/>
          <a:ln>
            <a:noFill/>
          </a:ln>
        </p:spPr>
      </p:pic>
      <p:pic>
        <p:nvPicPr>
          <p:cNvPr id="114" name="Google Shape;114;p17"/>
          <p:cNvPicPr preferRelativeResize="0"/>
          <p:nvPr/>
        </p:nvPicPr>
        <p:blipFill rotWithShape="1">
          <a:blip r:embed="rId4">
            <a:alphaModFix/>
          </a:blip>
          <a:srcRect b="0" l="0" r="0" t="0"/>
          <a:stretch/>
        </p:blipFill>
        <p:spPr>
          <a:xfrm flipH="1" rot="10800000">
            <a:off x="8214190" y="3140552"/>
            <a:ext cx="2876764" cy="2157573"/>
          </a:xfrm>
          <a:prstGeom prst="rect">
            <a:avLst/>
          </a:prstGeom>
          <a:noFill/>
          <a:ln>
            <a:noFill/>
          </a:ln>
          <a:effectLst>
            <a:outerShdw blurRad="292100" rotWithShape="0" algn="tl" dir="2700000" dist="139700">
              <a:srgbClr val="333333">
                <a:alpha val="64705"/>
              </a:srgbClr>
            </a:outerShdw>
          </a:effectLst>
        </p:spPr>
      </p:pic>
      <p:sp>
        <p:nvSpPr>
          <p:cNvPr id="115" name="Google Shape;115;p17"/>
          <p:cNvSpPr txBox="1"/>
          <p:nvPr/>
        </p:nvSpPr>
        <p:spPr>
          <a:xfrm>
            <a:off x="9102904" y="5465852"/>
            <a:ext cx="203942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1800">
                <a:solidFill>
                  <a:srgbClr val="FF0000"/>
                </a:solidFill>
                <a:latin typeface="Calibri"/>
                <a:ea typeface="Calibri"/>
                <a:cs typeface="Calibri"/>
                <a:sym typeface="Calibri"/>
              </a:rPr>
              <a:t>VANTUZ</a:t>
            </a:r>
            <a:endParaRPr sz="1800">
              <a:solidFill>
                <a:srgbClr val="FF0000"/>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descr="bandicam 2020-08-28 10-58-40-987" id="364" name="Google Shape;364;p62"/>
          <p:cNvPicPr preferRelativeResize="0"/>
          <p:nvPr/>
        </p:nvPicPr>
        <p:blipFill rotWithShape="1">
          <a:blip r:embed="rId3">
            <a:alphaModFix/>
          </a:blip>
          <a:srcRect b="0" l="0" r="0" t="0"/>
          <a:stretch/>
        </p:blipFill>
        <p:spPr>
          <a:xfrm>
            <a:off x="0" y="98425"/>
            <a:ext cx="12192000" cy="66611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descr="bandicam 2020-08-28 10-58-42-374" id="369" name="Google Shape;369;p63"/>
          <p:cNvPicPr preferRelativeResize="0"/>
          <p:nvPr/>
        </p:nvPicPr>
        <p:blipFill rotWithShape="1">
          <a:blip r:embed="rId3">
            <a:alphaModFix/>
          </a:blip>
          <a:srcRect b="0" l="0" r="0" t="0"/>
          <a:stretch/>
        </p:blipFill>
        <p:spPr>
          <a:xfrm>
            <a:off x="0" y="98425"/>
            <a:ext cx="12192000" cy="66611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descr="bandicam 2020-08-28 10-59-45-705" id="374" name="Google Shape;374;p64"/>
          <p:cNvPicPr preferRelativeResize="0"/>
          <p:nvPr/>
        </p:nvPicPr>
        <p:blipFill rotWithShape="1">
          <a:blip r:embed="rId3">
            <a:alphaModFix/>
          </a:blip>
          <a:srcRect b="0" l="0" r="0" t="0"/>
          <a:stretch/>
        </p:blipFill>
        <p:spPr>
          <a:xfrm>
            <a:off x="0" y="100013"/>
            <a:ext cx="12192000" cy="665638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descr="bandicam 2020-08-28 10-59-47-079" id="379" name="Google Shape;379;p65"/>
          <p:cNvPicPr preferRelativeResize="0"/>
          <p:nvPr/>
        </p:nvPicPr>
        <p:blipFill rotWithShape="1">
          <a:blip r:embed="rId3">
            <a:alphaModFix/>
          </a:blip>
          <a:srcRect b="0" l="0" r="0" t="0"/>
          <a:stretch/>
        </p:blipFill>
        <p:spPr>
          <a:xfrm>
            <a:off x="0" y="100013"/>
            <a:ext cx="12192000" cy="665638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descr="C:\Users\hp\Desktop\Ekran Alıntısı.PNG" id="384" name="Google Shape;384;p66"/>
          <p:cNvPicPr preferRelativeResize="0"/>
          <p:nvPr/>
        </p:nvPicPr>
        <p:blipFill rotWithShape="1">
          <a:blip r:embed="rId3">
            <a:alphaModFix/>
          </a:blip>
          <a:srcRect b="0" l="0" r="0" t="0"/>
          <a:stretch/>
        </p:blipFill>
        <p:spPr>
          <a:xfrm>
            <a:off x="2516967" y="1008931"/>
            <a:ext cx="6897687" cy="4305300"/>
          </a:xfrm>
          <a:prstGeom prst="rect">
            <a:avLst/>
          </a:prstGeom>
          <a:noFill/>
          <a:ln>
            <a:noFill/>
          </a:ln>
        </p:spPr>
      </p:pic>
      <p:pic>
        <p:nvPicPr>
          <p:cNvPr id="385" name="Google Shape;385;p66"/>
          <p:cNvPicPr preferRelativeResize="0"/>
          <p:nvPr/>
        </p:nvPicPr>
        <p:blipFill rotWithShape="1">
          <a:blip r:embed="rId4">
            <a:alphaModFix/>
          </a:blip>
          <a:srcRect b="0" l="0" r="0" t="0"/>
          <a:stretch/>
        </p:blipFill>
        <p:spPr>
          <a:xfrm>
            <a:off x="0" y="0"/>
            <a:ext cx="1140542" cy="39329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descr="C:\Users\hp\Desktop\Ekran Alıntısı.PNG" id="390" name="Google Shape;390;p67"/>
          <p:cNvPicPr preferRelativeResize="0"/>
          <p:nvPr/>
        </p:nvPicPr>
        <p:blipFill rotWithShape="1">
          <a:blip r:embed="rId3">
            <a:alphaModFix/>
          </a:blip>
          <a:srcRect b="0" l="0" r="0" t="0"/>
          <a:stretch/>
        </p:blipFill>
        <p:spPr>
          <a:xfrm>
            <a:off x="2516967" y="1008931"/>
            <a:ext cx="6897687" cy="4305300"/>
          </a:xfrm>
          <a:prstGeom prst="rect">
            <a:avLst/>
          </a:prstGeom>
          <a:noFill/>
          <a:ln>
            <a:noFill/>
          </a:ln>
        </p:spPr>
      </p:pic>
      <p:pic>
        <p:nvPicPr>
          <p:cNvPr id="391" name="Google Shape;391;p67"/>
          <p:cNvPicPr preferRelativeResize="0"/>
          <p:nvPr/>
        </p:nvPicPr>
        <p:blipFill rotWithShape="1">
          <a:blip r:embed="rId4">
            <a:alphaModFix/>
          </a:blip>
          <a:srcRect b="0" l="0" r="0" t="0"/>
          <a:stretch/>
        </p:blipFill>
        <p:spPr>
          <a:xfrm>
            <a:off x="0" y="0"/>
            <a:ext cx="1140542" cy="393290"/>
          </a:xfrm>
          <a:prstGeom prst="rect">
            <a:avLst/>
          </a:prstGeom>
          <a:noFill/>
          <a:ln>
            <a:noFill/>
          </a:ln>
        </p:spPr>
      </p:pic>
      <p:sp>
        <p:nvSpPr>
          <p:cNvPr id="392" name="Google Shape;392;p67"/>
          <p:cNvSpPr/>
          <p:nvPr/>
        </p:nvSpPr>
        <p:spPr>
          <a:xfrm>
            <a:off x="2683531" y="4499099"/>
            <a:ext cx="396000" cy="374700"/>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descr="bandicam 2020-08-28 10-58-01-389" id="397" name="Google Shape;397;p68"/>
          <p:cNvPicPr preferRelativeResize="0"/>
          <p:nvPr/>
        </p:nvPicPr>
        <p:blipFill rotWithShape="1">
          <a:blip r:embed="rId3">
            <a:alphaModFix/>
          </a:blip>
          <a:srcRect b="0" l="0" r="0" t="0"/>
          <a:stretch/>
        </p:blipFill>
        <p:spPr>
          <a:xfrm>
            <a:off x="0" y="104775"/>
            <a:ext cx="12192000" cy="66484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descr="bandicam 2020-08-28 10-58-03-382" id="402" name="Google Shape;402;p69"/>
          <p:cNvPicPr preferRelativeResize="0"/>
          <p:nvPr/>
        </p:nvPicPr>
        <p:blipFill rotWithShape="1">
          <a:blip r:embed="rId3">
            <a:alphaModFix/>
          </a:blip>
          <a:srcRect b="0" l="0" r="0" t="0"/>
          <a:stretch/>
        </p:blipFill>
        <p:spPr>
          <a:xfrm>
            <a:off x="0" y="104775"/>
            <a:ext cx="12192000" cy="66484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descr="bandicam 2020-08-28 10-59-27-194" id="407" name="Google Shape;407;p70"/>
          <p:cNvPicPr preferRelativeResize="0"/>
          <p:nvPr/>
        </p:nvPicPr>
        <p:blipFill rotWithShape="1">
          <a:blip r:embed="rId3">
            <a:alphaModFix/>
          </a:blip>
          <a:srcRect b="0" l="0" r="0" t="0"/>
          <a:stretch/>
        </p:blipFill>
        <p:spPr>
          <a:xfrm>
            <a:off x="0" y="100013"/>
            <a:ext cx="12192000" cy="665638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descr="bandicam 2020-08-28 10-59-28-986" id="412" name="Google Shape;412;p71"/>
          <p:cNvPicPr preferRelativeResize="0"/>
          <p:nvPr/>
        </p:nvPicPr>
        <p:blipFill rotWithShape="1">
          <a:blip r:embed="rId3">
            <a:alphaModFix/>
          </a:blip>
          <a:srcRect b="0" l="0" r="0" t="0"/>
          <a:stretch/>
        </p:blipFill>
        <p:spPr>
          <a:xfrm>
            <a:off x="0" y="100013"/>
            <a:ext cx="12192000" cy="665638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8"/>
          <p:cNvSpPr/>
          <p:nvPr/>
        </p:nvSpPr>
        <p:spPr>
          <a:xfrm>
            <a:off x="133574" y="568725"/>
            <a:ext cx="10558200" cy="15696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tr-TR" sz="2400">
                <a:solidFill>
                  <a:schemeClr val="dk1"/>
                </a:solidFill>
                <a:latin typeface="Quattrocento Sans"/>
                <a:ea typeface="Quattrocento Sans"/>
                <a:cs typeface="Quattrocento Sans"/>
                <a:sym typeface="Quattrocento Sans"/>
              </a:rPr>
              <a:t>Tek taraftan küçük bir delik açılan yağ tenekesindeki yağ dökülmez. Bunun nedeni deliğe uygulanan açık hava basıncının yağın basıncını dengelemesidir. İki taraftan delik açılırsa, diğer delikten tenekenin içine hava girer ve yağın itilerek dışarı çıkmasını sağlar.</a:t>
            </a:r>
            <a:endParaRPr sz="2400">
              <a:solidFill>
                <a:schemeClr val="dk1"/>
              </a:solidFill>
              <a:latin typeface="Quattrocento Sans"/>
              <a:ea typeface="Quattrocento Sans"/>
              <a:cs typeface="Quattrocento Sans"/>
              <a:sym typeface="Quattrocento Sans"/>
            </a:endParaRPr>
          </a:p>
        </p:txBody>
      </p:sp>
      <p:pic>
        <p:nvPicPr>
          <p:cNvPr id="121" name="Google Shape;121;p18"/>
          <p:cNvPicPr preferRelativeResize="0"/>
          <p:nvPr/>
        </p:nvPicPr>
        <p:blipFill rotWithShape="1">
          <a:blip r:embed="rId3">
            <a:alphaModFix/>
          </a:blip>
          <a:srcRect b="0" l="0" r="0" t="0"/>
          <a:stretch/>
        </p:blipFill>
        <p:spPr>
          <a:xfrm>
            <a:off x="133563" y="2782951"/>
            <a:ext cx="11861515" cy="1836629"/>
          </a:xfrm>
          <a:prstGeom prst="rect">
            <a:avLst/>
          </a:prstGeom>
          <a:noFill/>
          <a:ln>
            <a:noFill/>
          </a:ln>
        </p:spPr>
      </p:pic>
      <p:pic>
        <p:nvPicPr>
          <p:cNvPr id="122" name="Google Shape;122;p18">
            <a:hlinkClick r:id="rId4"/>
          </p:cNvPr>
          <p:cNvPicPr preferRelativeResize="0"/>
          <p:nvPr/>
        </p:nvPicPr>
        <p:blipFill>
          <a:blip r:embed="rId5">
            <a:alphaModFix/>
          </a:blip>
          <a:stretch>
            <a:fillRect/>
          </a:stretch>
        </p:blipFill>
        <p:spPr>
          <a:xfrm>
            <a:off x="11150175" y="293400"/>
            <a:ext cx="844900" cy="8449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descr="bandicam 2020-08-28 10-58-47-528" id="417" name="Google Shape;417;p72"/>
          <p:cNvPicPr preferRelativeResize="0"/>
          <p:nvPr/>
        </p:nvPicPr>
        <p:blipFill rotWithShape="1">
          <a:blip r:embed="rId3">
            <a:alphaModFix/>
          </a:blip>
          <a:srcRect b="0" l="0" r="0" t="0"/>
          <a:stretch/>
        </p:blipFill>
        <p:spPr>
          <a:xfrm>
            <a:off x="0" y="98425"/>
            <a:ext cx="12192000" cy="66611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descr="bandicam 2020-08-28 10-58-49-130" id="422" name="Google Shape;422;p73"/>
          <p:cNvPicPr preferRelativeResize="0"/>
          <p:nvPr/>
        </p:nvPicPr>
        <p:blipFill rotWithShape="1">
          <a:blip r:embed="rId3">
            <a:alphaModFix/>
          </a:blip>
          <a:srcRect b="0" l="0" r="0" t="0"/>
          <a:stretch/>
        </p:blipFill>
        <p:spPr>
          <a:xfrm>
            <a:off x="0" y="98425"/>
            <a:ext cx="12192000" cy="6661150"/>
          </a:xfrm>
          <a:prstGeom prst="rect">
            <a:avLst/>
          </a:prstGeom>
          <a:noFill/>
          <a:ln>
            <a:noFill/>
          </a:ln>
        </p:spPr>
      </p:pic>
      <p:pic>
        <p:nvPicPr>
          <p:cNvPr id="423" name="Google Shape;423;p73">
            <a:hlinkClick r:id="rId4"/>
          </p:cNvPr>
          <p:cNvPicPr preferRelativeResize="0"/>
          <p:nvPr/>
        </p:nvPicPr>
        <p:blipFill>
          <a:blip r:embed="rId5">
            <a:alphaModFix/>
          </a:blip>
          <a:stretch>
            <a:fillRect/>
          </a:stretch>
        </p:blipFill>
        <p:spPr>
          <a:xfrm>
            <a:off x="10565350" y="670525"/>
            <a:ext cx="1626650" cy="1501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9"/>
          <p:cNvSpPr/>
          <p:nvPr/>
        </p:nvSpPr>
        <p:spPr>
          <a:xfrm>
            <a:off x="602752" y="460641"/>
            <a:ext cx="10929990" cy="830997"/>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tr-TR" sz="2400">
                <a:solidFill>
                  <a:schemeClr val="dk1"/>
                </a:solidFill>
                <a:latin typeface="Quattrocento Sans"/>
                <a:ea typeface="Quattrocento Sans"/>
                <a:cs typeface="Quattrocento Sans"/>
                <a:sym typeface="Quattrocento Sans"/>
              </a:rPr>
              <a:t>Çay bardağı çay tabağına konduğunda aradaki hava boşaltılır ve tabağın alt</a:t>
            </a:r>
            <a:endParaRPr/>
          </a:p>
          <a:p>
            <a:pPr indent="0" lvl="0" marL="0" marR="0" rtl="0" algn="just">
              <a:spcBef>
                <a:spcPts val="0"/>
              </a:spcBef>
              <a:spcAft>
                <a:spcPts val="0"/>
              </a:spcAft>
              <a:buNone/>
            </a:pPr>
            <a:r>
              <a:rPr lang="tr-TR" sz="2400">
                <a:solidFill>
                  <a:schemeClr val="dk1"/>
                </a:solidFill>
                <a:latin typeface="Quattrocento Sans"/>
                <a:ea typeface="Quattrocento Sans"/>
                <a:cs typeface="Quattrocento Sans"/>
                <a:sym typeface="Quattrocento Sans"/>
              </a:rPr>
              <a:t>kısmından etki eden açık hava basıncı nedeniyle tabak, bardakla birlikte kalkar.</a:t>
            </a:r>
            <a:endParaRPr sz="2400">
              <a:solidFill>
                <a:schemeClr val="dk1"/>
              </a:solidFill>
              <a:latin typeface="Quattrocento Sans"/>
              <a:ea typeface="Quattrocento Sans"/>
              <a:cs typeface="Quattrocento Sans"/>
              <a:sym typeface="Quattrocento Sans"/>
            </a:endParaRPr>
          </a:p>
        </p:txBody>
      </p:sp>
      <p:pic>
        <p:nvPicPr>
          <p:cNvPr id="128" name="Google Shape;128;p19"/>
          <p:cNvPicPr preferRelativeResize="0"/>
          <p:nvPr/>
        </p:nvPicPr>
        <p:blipFill rotWithShape="1">
          <a:blip r:embed="rId3">
            <a:alphaModFix/>
          </a:blip>
          <a:srcRect b="0" l="0" r="0" t="0"/>
          <a:stretch/>
        </p:blipFill>
        <p:spPr>
          <a:xfrm>
            <a:off x="4407827" y="1589353"/>
            <a:ext cx="2953607" cy="3938143"/>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0"/>
          <p:cNvSpPr/>
          <p:nvPr/>
        </p:nvSpPr>
        <p:spPr>
          <a:xfrm>
            <a:off x="273975" y="429975"/>
            <a:ext cx="11471700" cy="73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400">
                <a:solidFill>
                  <a:schemeClr val="dk1"/>
                </a:solidFill>
                <a:latin typeface="Quattrocento Sans"/>
                <a:ea typeface="Quattrocento Sans"/>
                <a:cs typeface="Quattrocento Sans"/>
                <a:sym typeface="Quattrocento Sans"/>
              </a:rPr>
              <a:t>İçi boş iki yarım küre birleştirilip içindeki hava boşaltılırsa birbirlerinden ayrılmazlar.</a:t>
            </a:r>
            <a:br>
              <a:rPr lang="tr-TR"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134" name="Google Shape;134;p20"/>
          <p:cNvPicPr preferRelativeResize="0"/>
          <p:nvPr/>
        </p:nvPicPr>
        <p:blipFill rotWithShape="1">
          <a:blip r:embed="rId3">
            <a:alphaModFix/>
          </a:blip>
          <a:srcRect b="0" l="0" r="0" t="0"/>
          <a:stretch/>
        </p:blipFill>
        <p:spPr>
          <a:xfrm>
            <a:off x="1225299" y="1738229"/>
            <a:ext cx="2981968" cy="3892009"/>
          </a:xfrm>
          <a:prstGeom prst="rect">
            <a:avLst/>
          </a:prstGeom>
          <a:noFill/>
          <a:ln>
            <a:noFill/>
          </a:ln>
          <a:effectLst>
            <a:outerShdw blurRad="292100" rotWithShape="0" algn="tl" dir="2700000" dist="139700">
              <a:srgbClr val="333333">
                <a:alpha val="64705"/>
              </a:srgbClr>
            </a:outerShdw>
          </a:effectLst>
        </p:spPr>
      </p:pic>
      <p:pic>
        <p:nvPicPr>
          <p:cNvPr id="135" name="Google Shape;135;p20"/>
          <p:cNvPicPr preferRelativeResize="0"/>
          <p:nvPr/>
        </p:nvPicPr>
        <p:blipFill rotWithShape="1">
          <a:blip r:embed="rId4">
            <a:alphaModFix/>
          </a:blip>
          <a:srcRect b="0" l="0" r="0" t="0"/>
          <a:stretch/>
        </p:blipFill>
        <p:spPr>
          <a:xfrm>
            <a:off x="5468153" y="1604855"/>
            <a:ext cx="6074863" cy="4025383"/>
          </a:xfrm>
          <a:prstGeom prst="rect">
            <a:avLst/>
          </a:prstGeom>
          <a:noFill/>
          <a:ln>
            <a:noFill/>
          </a:ln>
          <a:effectLst>
            <a:outerShdw blurRad="292100" rotWithShape="0" algn="tl" dir="2700000" dist="139700">
              <a:srgbClr val="333333">
                <a:alpha val="64705"/>
              </a:srgbClr>
            </a:outerShdw>
          </a:effectLst>
        </p:spPr>
      </p:pic>
      <p:sp>
        <p:nvSpPr>
          <p:cNvPr id="136" name="Google Shape;136;p20"/>
          <p:cNvSpPr txBox="1"/>
          <p:nvPr/>
        </p:nvSpPr>
        <p:spPr>
          <a:xfrm>
            <a:off x="5363110" y="5763992"/>
            <a:ext cx="6611419"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tr-TR" sz="1800">
                <a:solidFill>
                  <a:srgbClr val="FF0000"/>
                </a:solidFill>
                <a:latin typeface="Calibri"/>
                <a:ea typeface="Calibri"/>
                <a:cs typeface="Calibri"/>
                <a:sym typeface="Calibri"/>
              </a:rPr>
              <a:t>1664 yılında, hava basıncının etkisini göstermek amacıyla Otto Von Guerrike (Otto Fon Gürrik) tarafından Almanya’nın Magdeburg şehrinde yapılan deney</a:t>
            </a:r>
            <a:endParaRPr sz="1800">
              <a:solidFill>
                <a:srgbClr val="FF0000"/>
              </a:solidFill>
              <a:latin typeface="Calibri"/>
              <a:ea typeface="Calibri"/>
              <a:cs typeface="Calibri"/>
              <a:sym typeface="Calibri"/>
            </a:endParaRPr>
          </a:p>
        </p:txBody>
      </p:sp>
      <p:pic>
        <p:nvPicPr>
          <p:cNvPr id="137" name="Google Shape;137;p20">
            <a:hlinkClick r:id="rId5"/>
          </p:cNvPr>
          <p:cNvPicPr preferRelativeResize="0"/>
          <p:nvPr/>
        </p:nvPicPr>
        <p:blipFill>
          <a:blip r:embed="rId6">
            <a:alphaModFix/>
          </a:blip>
          <a:stretch>
            <a:fillRect/>
          </a:stretch>
        </p:blipFill>
        <p:spPr>
          <a:xfrm>
            <a:off x="11235925" y="267375"/>
            <a:ext cx="738600" cy="738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1"/>
          <p:cNvSpPr/>
          <p:nvPr/>
        </p:nvSpPr>
        <p:spPr>
          <a:xfrm>
            <a:off x="398975" y="379450"/>
            <a:ext cx="10436700" cy="19389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tr-TR" sz="2400">
                <a:solidFill>
                  <a:schemeClr val="dk1"/>
                </a:solidFill>
                <a:latin typeface="Quattrocento Sans"/>
                <a:ea typeface="Quattrocento Sans"/>
                <a:cs typeface="Quattrocento Sans"/>
                <a:sym typeface="Quattrocento Sans"/>
              </a:rPr>
              <a:t>Isıya dayanıklı bir şişenin içerisine, yanan bir kağıt parçası atılıp şişenin ağız kısmına haşlanmış ve soyulmuş bir yumurta yerleştirildiğinde yumurta bir süre sonra şişenin içine düşer. Bunun nedeni şişedeki kağıdın yanma esnasında içerideki oksijen gazını kullanması ve hava basıncını azaltmasıdır. Açık hava basıncı şişedeki basınçtan fazla olduğu için yumurta şişeye girer.</a:t>
            </a:r>
            <a:endParaRPr sz="2400">
              <a:solidFill>
                <a:schemeClr val="dk1"/>
              </a:solidFill>
              <a:latin typeface="Quattrocento Sans"/>
              <a:ea typeface="Quattrocento Sans"/>
              <a:cs typeface="Quattrocento Sans"/>
              <a:sym typeface="Quattrocento Sans"/>
            </a:endParaRPr>
          </a:p>
        </p:txBody>
      </p:sp>
      <p:pic>
        <p:nvPicPr>
          <p:cNvPr id="143" name="Google Shape;143;p21"/>
          <p:cNvPicPr preferRelativeResize="0"/>
          <p:nvPr/>
        </p:nvPicPr>
        <p:blipFill rotWithShape="1">
          <a:blip r:embed="rId3">
            <a:alphaModFix/>
          </a:blip>
          <a:srcRect b="0" l="0" r="0" t="0"/>
          <a:stretch/>
        </p:blipFill>
        <p:spPr>
          <a:xfrm>
            <a:off x="3931200" y="2815225"/>
            <a:ext cx="4180300" cy="3629451"/>
          </a:xfrm>
          <a:prstGeom prst="rect">
            <a:avLst/>
          </a:prstGeom>
          <a:noFill/>
          <a:ln>
            <a:noFill/>
          </a:ln>
        </p:spPr>
      </p:pic>
      <p:pic>
        <p:nvPicPr>
          <p:cNvPr id="144" name="Google Shape;144;p21">
            <a:hlinkClick r:id="rId4"/>
          </p:cNvPr>
          <p:cNvPicPr preferRelativeResize="0"/>
          <p:nvPr/>
        </p:nvPicPr>
        <p:blipFill>
          <a:blip r:embed="rId5">
            <a:alphaModFix/>
          </a:blip>
          <a:stretch>
            <a:fillRect/>
          </a:stretch>
        </p:blipFill>
        <p:spPr>
          <a:xfrm>
            <a:off x="11234250" y="202375"/>
            <a:ext cx="776750" cy="7767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