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0" r:id="rId3"/>
    <p:sldMasterId id="2147483671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</p:sldIdLst>
  <p:sldSz cy="6858000" cx="12192000"/>
  <p:notesSz cx="6858000" cy="9144000"/>
  <p:embeddedFontLst>
    <p:embeddedFont>
      <p:font typeface="Quattrocento Sans"/>
      <p:regular r:id="rId74"/>
      <p:bold r:id="rId75"/>
      <p:italic r:id="rId76"/>
      <p:boldItalic r:id="rId7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3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slide" Target="slides/slide68.xml"/><Relationship Id="rId72" Type="http://schemas.openxmlformats.org/officeDocument/2006/relationships/slide" Target="slides/slide67.xml"/><Relationship Id="rId31" Type="http://schemas.openxmlformats.org/officeDocument/2006/relationships/slide" Target="slides/slide26.xml"/><Relationship Id="rId75" Type="http://schemas.openxmlformats.org/officeDocument/2006/relationships/font" Target="fonts/QuattrocentoSans-bold.fntdata"/><Relationship Id="rId30" Type="http://schemas.openxmlformats.org/officeDocument/2006/relationships/slide" Target="slides/slide25.xml"/><Relationship Id="rId74" Type="http://schemas.openxmlformats.org/officeDocument/2006/relationships/font" Target="fonts/QuattrocentoSans-regular.fntdata"/><Relationship Id="rId33" Type="http://schemas.openxmlformats.org/officeDocument/2006/relationships/slide" Target="slides/slide28.xml"/><Relationship Id="rId77" Type="http://schemas.openxmlformats.org/officeDocument/2006/relationships/font" Target="fonts/QuattrocentoSans-boldItalic.fntdata"/><Relationship Id="rId32" Type="http://schemas.openxmlformats.org/officeDocument/2006/relationships/slide" Target="slides/slide27.xml"/><Relationship Id="rId76" Type="http://schemas.openxmlformats.org/officeDocument/2006/relationships/font" Target="fonts/QuattrocentoSans-italic.fntdata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20" Type="http://schemas.openxmlformats.org/officeDocument/2006/relationships/slide" Target="slides/slide15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22" Type="http://schemas.openxmlformats.org/officeDocument/2006/relationships/slide" Target="slides/slide17.xml"/><Relationship Id="rId66" Type="http://schemas.openxmlformats.org/officeDocument/2006/relationships/slide" Target="slides/slide61.xml"/><Relationship Id="rId21" Type="http://schemas.openxmlformats.org/officeDocument/2006/relationships/slide" Target="slides/slide16.xml"/><Relationship Id="rId65" Type="http://schemas.openxmlformats.org/officeDocument/2006/relationships/slide" Target="slides/slide60.xml"/><Relationship Id="rId24" Type="http://schemas.openxmlformats.org/officeDocument/2006/relationships/slide" Target="slides/slide19.xml"/><Relationship Id="rId68" Type="http://schemas.openxmlformats.org/officeDocument/2006/relationships/slide" Target="slides/slide63.xml"/><Relationship Id="rId23" Type="http://schemas.openxmlformats.org/officeDocument/2006/relationships/slide" Target="slides/slide18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69" Type="http://schemas.openxmlformats.org/officeDocument/2006/relationships/slide" Target="slides/slide6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tr-T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a9f08abc45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a9f08abc45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ga9f08abc45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d555e20778_2_8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gd555e20778_2_8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d555e20778_2_8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gd555e20778_2_8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d555e20778_2_9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gd555e20778_2_9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7" name="Google Shape;337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4" name="Google Shape;354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" name="Google Shape;361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2" name="Google Shape;372;p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7" name="Google Shape;377;p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2" name="Google Shape;382;p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3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7" name="Google Shape;387;p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3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2" name="Google Shape;392;p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" name="Google Shape;397;p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3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2" name="Google Shape;402;p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d555e20778_2_7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gd555e20778_2_7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3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7" name="Google Shape;407;p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3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2" name="Google Shape;412;p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4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7" name="Google Shape;417;p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4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2" name="Google Shape;422;p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4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7" name="Google Shape;427;p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4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2" name="Google Shape;432;p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4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7" name="Google Shape;437;p4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4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2" name="Google Shape;442;p4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4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7" name="Google Shape;447;p4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4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2" name="Google Shape;452;p4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4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7" name="Google Shape;457;p4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d555e20778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2" name="Google Shape;462;gd555e20778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d555e20778_0_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7" name="Google Shape;467;gd555e20778_0_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d555e20778_0_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2" name="Google Shape;472;gd555e20778_0_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d555e20778_0_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7" name="Google Shape;477;gd555e20778_0_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d555e20778_0_1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2" name="Google Shape;482;gd555e20778_0_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d555e20778_0_2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8" name="Google Shape;488;gd555e20778_0_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d555e20778_0_2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4" name="Google Shape;494;gd555e20778_0_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d555e20778_0_3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9" name="Google Shape;499;gd555e20778_0_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d555e20778_0_3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4" name="Google Shape;504;gd555e20778_0_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gd555e20778_0_3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9" name="Google Shape;509;gd555e20778_0_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d555e20778_0_4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4" name="Google Shape;514;gd555e20778_0_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d555e20778_0_4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9" name="Google Shape;519;gd555e20778_0_4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gd555e20778_0_5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4" name="Google Shape;524;gd555e20778_0_5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d555e20778_0_5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9" name="Google Shape;529;gd555e20778_0_5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d555e20778_0_5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4" name="Google Shape;534;gd555e20778_0_5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d555e20778_0_6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9" name="Google Shape;539;gd555e20778_0_6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d555e20778_0_6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4" name="Google Shape;544;gd555e20778_0_6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d555e20778_0_7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9" name="Google Shape;549;gd555e20778_0_7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ş" type="blank">
  <p:cSld name="BLANK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şlık ve Dikey Metin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key Başlık ve Metin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ş" type="blank">
  <p:cSld name="BLANK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şlık Slaydı" type="title">
  <p:cSld name="TITLE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5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15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97" name="Google Shape;97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şlık ve İçerik" type="obj">
  <p:cSld name="OBJECT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1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3" name="Google Shape;103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ölüm Üstbilgisi" type="secHead">
  <p:cSld name="SECTION_HEADER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7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p17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09" name="Google Shape;109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İki İçerik" type="twoObj">
  <p:cSld name="TWO_OBJECTS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18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5" name="Google Shape;115;p18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6" name="Google Shape;116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arşılaştırma" type="twoTxTwoObj">
  <p:cSld name="TWO_OBJECTS_WITH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9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19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22" name="Google Shape;122;p19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3" name="Google Shape;123;p19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24" name="Google Shape;124;p19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5" name="Google Shape;125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Yalnızca Başlık" type="titleOnly">
  <p:cSld name="TITLE_ONLY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" name="Google Shape;130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şlıklı İçerik" type="objTx">
  <p:cSld name="OBJECT_WITH_CAPTION_TEXT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21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36" name="Google Shape;136;p21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37" name="Google Shape;137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şlık ve İçerik" type="obj">
  <p:cSld name="OBJECT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" name="Google Shape;22;p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şlıklı Resim" type="picTx">
  <p:cSld name="PICTURE_WITH_CAPTION_TEXT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2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p22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3" name="Google Shape;143;p22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44" name="Google Shape;144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" name="Google Shape;146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şlık ve Dikey Metin" type="vertTx">
  <p:cSld name="VERTICAL_TEXT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" name="Google Shape;149;p23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0" name="Google Shape;150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1" name="Google Shape;151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2" name="Google Shape;152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key Başlık ve Metin" type="vertTitleAndTx">
  <p:cSld name="VERTICAL_TITLE_AND_VERTICAL_TEXT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4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5" name="Google Shape;155;p24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6" name="Google Shape;156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7" name="Google Shape;157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8" name="Google Shape;158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şlık Slaydı" type="title">
  <p:cSld name="TITLE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8" name="Google Shape;28;p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ölüm Üstbilgisi" type="secHead">
  <p:cSld name="SECTION_HEADER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4" name="Google Shape;34;p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İki İçerik" type="twoObj">
  <p:cSld name="TWO_OBJECT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6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arşılaştırma" type="twoTxTwoObj">
  <p:cSld name="TWO_OBJECTS_WITH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7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7" name="Google Shape;47;p7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" name="Google Shape;49;p7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Yalnızca Başlık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şlıklı İçerik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şlıklı Resim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" name="Google Shape;68;p1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6" name="Google Shape;86;p1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" name="Google Shape;87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" name="Google Shape;88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" name="Google Shape;89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8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0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3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2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6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7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0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5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1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9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4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3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8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2.jpg"/><Relationship Id="rId4" Type="http://schemas.openxmlformats.org/officeDocument/2006/relationships/image" Target="../media/image40.png"/><Relationship Id="rId5" Type="http://schemas.openxmlformats.org/officeDocument/2006/relationships/image" Target="../media/image34.png"/><Relationship Id="rId6" Type="http://schemas.openxmlformats.org/officeDocument/2006/relationships/image" Target="../media/image4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6.png"/><Relationship Id="rId4" Type="http://schemas.openxmlformats.org/officeDocument/2006/relationships/image" Target="../media/image35.png"/><Relationship Id="rId5" Type="http://schemas.openxmlformats.org/officeDocument/2006/relationships/image" Target="../media/image42.png"/><Relationship Id="rId6" Type="http://schemas.openxmlformats.org/officeDocument/2006/relationships/image" Target="../media/image38.png"/><Relationship Id="rId7" Type="http://schemas.openxmlformats.org/officeDocument/2006/relationships/image" Target="../media/image37.png"/><Relationship Id="rId8" Type="http://schemas.openxmlformats.org/officeDocument/2006/relationships/image" Target="../media/image41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9.jpg"/><Relationship Id="rId4" Type="http://schemas.openxmlformats.org/officeDocument/2006/relationships/hyperlink" Target="https://drive.google.com/file/d/1Jiy_DxrroiFra-dmcSFMhoA56Gz6CXDk/view?usp=sharing" TargetMode="External"/><Relationship Id="rId5" Type="http://schemas.openxmlformats.org/officeDocument/2006/relationships/image" Target="../media/image44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3.jpg"/><Relationship Id="rId4" Type="http://schemas.openxmlformats.org/officeDocument/2006/relationships/image" Target="../media/image49.png"/><Relationship Id="rId5" Type="http://schemas.openxmlformats.org/officeDocument/2006/relationships/image" Target="../media/image51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5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6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0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8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2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4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6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8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53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55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62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63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60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67.jp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9.jp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73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7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jp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57.jp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61.jp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66.jp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65.jp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64.jp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68.jp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70.jp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69.jp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74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1.png"/><Relationship Id="rId4" Type="http://schemas.openxmlformats.org/officeDocument/2006/relationships/image" Target="../media/image14.png"/><Relationship Id="rId5" Type="http://schemas.openxmlformats.org/officeDocument/2006/relationships/image" Target="../media/image8.jpg"/><Relationship Id="rId6" Type="http://schemas.openxmlformats.org/officeDocument/2006/relationships/image" Target="../media/image1.jpg"/><Relationship Id="rId7" Type="http://schemas.openxmlformats.org/officeDocument/2006/relationships/image" Target="../media/image10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72.jp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77.jp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75.jp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80.jp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76.jp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78.jp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79.jp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82.jp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81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6" id="163" name="Google Shape;163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06285" y="0"/>
            <a:ext cx="903786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5-20 07-53-20-173" id="220" name="Google Shape;220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31775"/>
            <a:ext cx="12192000" cy="63928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5-20 07-53-21-357" id="225" name="Google Shape;225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31775"/>
            <a:ext cx="12192000" cy="63928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5-20 07-53-22-414" id="230" name="Google Shape;230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31775"/>
            <a:ext cx="12192000" cy="63928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5-20 07-53-23-632" id="235" name="Google Shape;235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31775"/>
            <a:ext cx="12192000" cy="63928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5-20 07-53-28-701" id="240" name="Google Shape;240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31775"/>
            <a:ext cx="12192000" cy="6392863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38"/>
          <p:cNvSpPr txBox="1"/>
          <p:nvPr/>
        </p:nvSpPr>
        <p:spPr>
          <a:xfrm>
            <a:off x="220690" y="5325138"/>
            <a:ext cx="2271251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tr-TR" sz="20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Tazmanya kaplanı</a:t>
            </a:r>
            <a:endParaRPr b="1" sz="20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p38"/>
          <p:cNvSpPr txBox="1"/>
          <p:nvPr/>
        </p:nvSpPr>
        <p:spPr>
          <a:xfrm>
            <a:off x="3172518" y="5208211"/>
            <a:ext cx="2271251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tr-TR" sz="20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Moa</a:t>
            </a:r>
            <a:endParaRPr b="1" sz="20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38"/>
          <p:cNvSpPr txBox="1"/>
          <p:nvPr/>
        </p:nvSpPr>
        <p:spPr>
          <a:xfrm>
            <a:off x="5443769" y="4467165"/>
            <a:ext cx="2271251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tr-TR" sz="20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Mamut</a:t>
            </a:r>
            <a:endParaRPr b="1" sz="20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38"/>
          <p:cNvSpPr txBox="1"/>
          <p:nvPr/>
        </p:nvSpPr>
        <p:spPr>
          <a:xfrm>
            <a:off x="8256241" y="4295828"/>
            <a:ext cx="2271251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tr-TR" sz="20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Dinozor</a:t>
            </a:r>
            <a:endParaRPr b="1" sz="20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5" name="Google Shape;245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54495" y="5046108"/>
            <a:ext cx="2705100" cy="1685925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sp>
        <p:nvSpPr>
          <p:cNvPr id="246" name="Google Shape;246;p38"/>
          <p:cNvSpPr txBox="1"/>
          <p:nvPr/>
        </p:nvSpPr>
        <p:spPr>
          <a:xfrm>
            <a:off x="5920450" y="6353145"/>
            <a:ext cx="2271251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tr-TR" sz="20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Dodo </a:t>
            </a:r>
            <a:endParaRPr b="1" sz="20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5-20 07-53-35-485" id="251" name="Google Shape;251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31775"/>
            <a:ext cx="12192000" cy="63928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5-20 07-53-37-054" id="256" name="Google Shape;256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31775"/>
            <a:ext cx="12192000" cy="63928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5-20 07-53-39-001" id="261" name="Google Shape;261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31775"/>
            <a:ext cx="12192000" cy="63928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5-20 07-53-40-283" id="266" name="Google Shape;266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31775"/>
            <a:ext cx="12192000" cy="63928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5-20 07-53-41-496" id="271" name="Google Shape;271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31775"/>
            <a:ext cx="12192000" cy="63928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6"/>
          <p:cNvSpPr txBox="1"/>
          <p:nvPr/>
        </p:nvSpPr>
        <p:spPr>
          <a:xfrm>
            <a:off x="2937704" y="2476309"/>
            <a:ext cx="69228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-TR" sz="6000" u="none" cap="none" strike="noStrike">
                <a:solidFill>
                  <a:srgbClr val="FFC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BİYOÇEŞİTLİLİK</a:t>
            </a:r>
            <a:endParaRPr sz="6000">
              <a:solidFill>
                <a:srgbClr val="FFC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5-20 07-53-42-832" id="276" name="Google Shape;276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31775"/>
            <a:ext cx="12192000" cy="63928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5-20 07-53-44-297" id="281" name="Google Shape;281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31775"/>
            <a:ext cx="12192000" cy="63928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5-20 07-53-45-803" id="286" name="Google Shape;286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31775"/>
            <a:ext cx="12192000" cy="63928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5-20 07-53-47-416" id="291" name="Google Shape;291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31775"/>
            <a:ext cx="12192000" cy="63928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5-20 07-53-48-840" id="296" name="Google Shape;296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31775"/>
            <a:ext cx="12192000" cy="63928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5-20 07-53-50-749" id="301" name="Google Shape;301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31775"/>
            <a:ext cx="12192000" cy="63928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50"/>
          <p:cNvSpPr/>
          <p:nvPr/>
        </p:nvSpPr>
        <p:spPr>
          <a:xfrm>
            <a:off x="394697" y="152619"/>
            <a:ext cx="11197121" cy="16312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tr-TR" sz="200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Biyoçeşitliliği Tehdit Eden Unsurlar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Doğal kaynakların bilinçsiz kullanımı, aşırı avlanma, hızlı nüfus artışı, düzensiz sanayileşme, aşırı otlatma, ormanların, meraların tahrip edilmesi ve plansız kentleşme biyoçeşitliliği tehdit eden unsurlardır.</a:t>
            </a:r>
            <a:endParaRPr/>
          </a:p>
        </p:txBody>
      </p:sp>
      <p:pic>
        <p:nvPicPr>
          <p:cNvPr id="307" name="Google Shape;307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18284" y="1943850"/>
            <a:ext cx="6149941" cy="3953517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308" name="Google Shape;308;p50"/>
          <p:cNvSpPr txBox="1"/>
          <p:nvPr/>
        </p:nvSpPr>
        <p:spPr>
          <a:xfrm>
            <a:off x="4395622" y="5994972"/>
            <a:ext cx="319526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Plansız Kentleşme</a:t>
            </a:r>
            <a:endParaRPr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Google Shape;313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55177" y="755151"/>
            <a:ext cx="8164530" cy="4592548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314" name="Google Shape;314;p51"/>
          <p:cNvSpPr txBox="1"/>
          <p:nvPr/>
        </p:nvSpPr>
        <p:spPr>
          <a:xfrm>
            <a:off x="4739811" y="5553183"/>
            <a:ext cx="319526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Meraların Tahrip Edilmesi</a:t>
            </a:r>
            <a:endParaRPr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52"/>
          <p:cNvSpPr/>
          <p:nvPr/>
        </p:nvSpPr>
        <p:spPr>
          <a:xfrm>
            <a:off x="818508" y="461248"/>
            <a:ext cx="10642314" cy="62170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tr-TR" sz="200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Biyoçeşitliliğin Azalması Nelere Sebep Olur?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Biyoçeşitliliğin azalması;</a:t>
            </a:r>
            <a:endParaRPr/>
          </a:p>
          <a:p>
            <a:pPr indent="-342900" lvl="0" marL="34290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⮚"/>
            </a:pPr>
            <a:r>
              <a:rPr lang="tr-TR" sz="20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Canlı çeşitliliğinin azalmasına neden olur.</a:t>
            </a:r>
            <a:endParaRPr/>
          </a:p>
          <a:p>
            <a:pPr indent="-342900" lvl="0" marL="34290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⮚"/>
            </a:pPr>
            <a:r>
              <a:rPr lang="tr-TR" sz="20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Ekosistemlerin bozulmasına neden olur.</a:t>
            </a:r>
            <a:endParaRPr/>
          </a:p>
          <a:p>
            <a:pPr indent="-342900" lvl="0" marL="34290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⮚"/>
            </a:pPr>
            <a:r>
              <a:rPr lang="tr-TR" sz="20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Çevre kirliliğine neden olur.</a:t>
            </a:r>
            <a:endParaRPr/>
          </a:p>
          <a:p>
            <a:pPr indent="-342900" lvl="0" marL="34290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⮚"/>
            </a:pPr>
            <a:r>
              <a:rPr lang="tr-TR" sz="20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İklim değişikliklerine sebep olabilir.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Biyoçeşitliliği tehdit eden insan kaynaklı bu süreç tersine çevrilmedikçe birçok mikroskobik</a:t>
            </a:r>
            <a:br>
              <a:rPr lang="tr-TR" sz="20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r>
              <a:rPr lang="tr-TR" sz="20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canlı, mantar, bitki ve hayvan nesli tükenecektir. Bu canlıların yok olması ve bozulan ekosistemler; insanın temiz suya, temiz havaya ve sağlıklı gıdaya erişimini de olumsuz yönde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etkileyecektir. </a:t>
            </a:r>
            <a:br>
              <a:rPr lang="tr-T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0" name="Google Shape;320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56706" y="1099048"/>
            <a:ext cx="5355833" cy="3570555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01-21 09-39-19-054" id="325" name="Google Shape;325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03213"/>
            <a:ext cx="12192001" cy="6249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5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2568" y="4257369"/>
            <a:ext cx="2571135" cy="1922206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53"/>
          <p:cNvSpPr txBox="1"/>
          <p:nvPr/>
        </p:nvSpPr>
        <p:spPr>
          <a:xfrm>
            <a:off x="142568" y="6368534"/>
            <a:ext cx="302833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Kafkas Bizonu (Öküzü)</a:t>
            </a:r>
            <a:endParaRPr sz="1800">
              <a:solidFill>
                <a:srgbClr val="00B0F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Google Shape;328;p53"/>
          <p:cNvSpPr txBox="1"/>
          <p:nvPr/>
        </p:nvSpPr>
        <p:spPr>
          <a:xfrm>
            <a:off x="10773981" y="3918815"/>
            <a:ext cx="1789471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6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(Hazar Kaplanı)</a:t>
            </a:r>
            <a:endParaRPr sz="1600">
              <a:solidFill>
                <a:srgbClr val="00B0F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9" name="Google Shape;329;p5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112712" y="4257369"/>
            <a:ext cx="2450690" cy="1963365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53"/>
          <p:cNvSpPr txBox="1"/>
          <p:nvPr/>
        </p:nvSpPr>
        <p:spPr>
          <a:xfrm>
            <a:off x="3885191" y="6331668"/>
            <a:ext cx="302833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Hubara</a:t>
            </a:r>
            <a:endParaRPr sz="1800">
              <a:solidFill>
                <a:srgbClr val="00B0F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1" name="Google Shape;331;p5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902070" y="4257369"/>
            <a:ext cx="2597037" cy="1963365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53"/>
          <p:cNvSpPr txBox="1"/>
          <p:nvPr/>
        </p:nvSpPr>
        <p:spPr>
          <a:xfrm>
            <a:off x="6418549" y="6257480"/>
            <a:ext cx="302833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Anadolu Leoparı</a:t>
            </a:r>
            <a:endParaRPr sz="1800">
              <a:solidFill>
                <a:srgbClr val="00B0F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" name="Google Shape;333;p53"/>
          <p:cNvSpPr/>
          <p:nvPr/>
        </p:nvSpPr>
        <p:spPr>
          <a:xfrm>
            <a:off x="70338" y="193431"/>
            <a:ext cx="7060224" cy="518746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4" name="Google Shape;334;p53"/>
          <p:cNvSpPr txBox="1"/>
          <p:nvPr/>
        </p:nvSpPr>
        <p:spPr>
          <a:xfrm>
            <a:off x="272562" y="233876"/>
            <a:ext cx="6057900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TÜRKİYE’DE NESLİ TÜKENEN CANLILAR</a:t>
            </a:r>
            <a:endParaRPr sz="2000">
              <a:solidFill>
                <a:srgbClr val="FF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5-20 07-53-04-760" id="174" name="Google Shape;174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57175"/>
            <a:ext cx="12191999" cy="63420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54"/>
          <p:cNvSpPr txBox="1"/>
          <p:nvPr>
            <p:ph type="title"/>
          </p:nvPr>
        </p:nvSpPr>
        <p:spPr>
          <a:xfrm>
            <a:off x="838199" y="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Quattrocento Sans"/>
              <a:buNone/>
            </a:pPr>
            <a:r>
              <a:rPr lang="tr-TR" sz="200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DÜNYA’DA NESLİ TÜKENMEKTE OLAN CANLILAR </a:t>
            </a:r>
            <a:endParaRPr sz="2000">
              <a:solidFill>
                <a:srgbClr val="FF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340" name="Google Shape;340;p5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81638" y="1311759"/>
            <a:ext cx="2586264" cy="1835701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sp>
        <p:nvSpPr>
          <p:cNvPr id="341" name="Google Shape;341;p54"/>
          <p:cNvSpPr txBox="1"/>
          <p:nvPr/>
        </p:nvSpPr>
        <p:spPr>
          <a:xfrm>
            <a:off x="4608896" y="3226942"/>
            <a:ext cx="2974207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Afrika Fili</a:t>
            </a:r>
            <a:endParaRPr sz="2000">
              <a:solidFill>
                <a:srgbClr val="00B0F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2" name="Google Shape;342;p5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59530" y="1311759"/>
            <a:ext cx="3022533" cy="1835701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sp>
        <p:nvSpPr>
          <p:cNvPr id="343" name="Google Shape;343;p54"/>
          <p:cNvSpPr txBox="1"/>
          <p:nvPr/>
        </p:nvSpPr>
        <p:spPr>
          <a:xfrm>
            <a:off x="3961212" y="6254173"/>
            <a:ext cx="380333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Caretta Caretta Kaplumbağaları</a:t>
            </a:r>
            <a:endParaRPr sz="1800">
              <a:solidFill>
                <a:srgbClr val="00B0F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4" name="Google Shape;344;p5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092464" y="1194998"/>
            <a:ext cx="3004437" cy="1952462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sp>
        <p:nvSpPr>
          <p:cNvPr id="345" name="Google Shape;345;p54"/>
          <p:cNvSpPr txBox="1"/>
          <p:nvPr/>
        </p:nvSpPr>
        <p:spPr>
          <a:xfrm>
            <a:off x="8025135" y="3180313"/>
            <a:ext cx="2974207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Vaşak</a:t>
            </a:r>
            <a:endParaRPr sz="2000">
              <a:solidFill>
                <a:srgbClr val="00B0F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6" name="Google Shape;346;p5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22219" y="4010576"/>
            <a:ext cx="2745005" cy="2226595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sp>
        <p:nvSpPr>
          <p:cNvPr id="347" name="Google Shape;347;p54"/>
          <p:cNvSpPr txBox="1"/>
          <p:nvPr/>
        </p:nvSpPr>
        <p:spPr>
          <a:xfrm>
            <a:off x="1585221" y="3182580"/>
            <a:ext cx="2974207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Kutup Ayısı</a:t>
            </a:r>
            <a:endParaRPr sz="2000">
              <a:solidFill>
                <a:srgbClr val="00B0F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8" name="Google Shape;348;p5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934319" y="4006376"/>
            <a:ext cx="2947744" cy="2230795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sp>
        <p:nvSpPr>
          <p:cNvPr id="349" name="Google Shape;349;p54"/>
          <p:cNvSpPr txBox="1"/>
          <p:nvPr/>
        </p:nvSpPr>
        <p:spPr>
          <a:xfrm>
            <a:off x="8183077" y="6254173"/>
            <a:ext cx="2974207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Vatoz</a:t>
            </a:r>
            <a:endParaRPr sz="2000">
              <a:solidFill>
                <a:srgbClr val="00B0F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0" name="Google Shape;350;p5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092463" y="4013386"/>
            <a:ext cx="3129565" cy="2223785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sp>
        <p:nvSpPr>
          <p:cNvPr id="351" name="Google Shape;351;p54"/>
          <p:cNvSpPr txBox="1"/>
          <p:nvPr/>
        </p:nvSpPr>
        <p:spPr>
          <a:xfrm>
            <a:off x="1869488" y="6216385"/>
            <a:ext cx="2974207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Panda</a:t>
            </a:r>
            <a:endParaRPr sz="2000">
              <a:solidFill>
                <a:srgbClr val="00B0F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5-20 07-54-35-534" id="356" name="Google Shape;356;p55"/>
          <p:cNvPicPr preferRelativeResize="0"/>
          <p:nvPr/>
        </p:nvPicPr>
        <p:blipFill rotWithShape="1">
          <a:blip r:embed="rId3">
            <a:alphaModFix/>
          </a:blip>
          <a:srcRect b="0" l="0" r="0" t="6965"/>
          <a:stretch/>
        </p:blipFill>
        <p:spPr>
          <a:xfrm>
            <a:off x="0" y="910370"/>
            <a:ext cx="12192000" cy="5947630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55"/>
          <p:cNvSpPr txBox="1"/>
          <p:nvPr/>
        </p:nvSpPr>
        <p:spPr>
          <a:xfrm>
            <a:off x="660502" y="24758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Quattrocento Sans"/>
              <a:buNone/>
            </a:pPr>
            <a:r>
              <a:rPr lang="tr-TR" sz="200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TÜRKİYE’DE NESLİ TÜKENMEKTE OLAN CANLILAR</a:t>
            </a:r>
            <a:endParaRPr sz="2000">
              <a:solidFill>
                <a:srgbClr val="FF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358" name="Google Shape;358;p55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021550" y="150925"/>
            <a:ext cx="671350" cy="67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56"/>
          <p:cNvSpPr txBox="1"/>
          <p:nvPr>
            <p:ph type="title"/>
          </p:nvPr>
        </p:nvSpPr>
        <p:spPr>
          <a:xfrm>
            <a:off x="537410" y="1158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Quattrocento Sans"/>
              <a:buNone/>
            </a:pPr>
            <a:r>
              <a:rPr lang="tr-TR" sz="200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TÜRKİYE’DE NESLİ TÜKENMEKTE OLAN CANLILAR</a:t>
            </a:r>
            <a:endParaRPr sz="2000">
              <a:solidFill>
                <a:srgbClr val="FF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364" name="Google Shape;364;p5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2528" y="1337144"/>
            <a:ext cx="3567704" cy="2387833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sp>
        <p:nvSpPr>
          <p:cNvPr id="365" name="Google Shape;365;p56"/>
          <p:cNvSpPr txBox="1"/>
          <p:nvPr/>
        </p:nvSpPr>
        <p:spPr>
          <a:xfrm>
            <a:off x="1414913" y="3724977"/>
            <a:ext cx="3031958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Alageyik</a:t>
            </a:r>
            <a:endParaRPr sz="1600">
              <a:solidFill>
                <a:srgbClr val="00B0F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6" name="Google Shape;366;p5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20815" y="1337144"/>
            <a:ext cx="3550369" cy="2387833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sp>
        <p:nvSpPr>
          <p:cNvPr id="367" name="Google Shape;367;p56"/>
          <p:cNvSpPr txBox="1"/>
          <p:nvPr/>
        </p:nvSpPr>
        <p:spPr>
          <a:xfrm>
            <a:off x="9537031" y="3724977"/>
            <a:ext cx="3031958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Vaşak</a:t>
            </a:r>
            <a:endParaRPr/>
          </a:p>
        </p:txBody>
      </p:sp>
      <p:pic>
        <p:nvPicPr>
          <p:cNvPr id="368" name="Google Shape;368;p5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133567" y="1337144"/>
            <a:ext cx="3595905" cy="2387833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sp>
        <p:nvSpPr>
          <p:cNvPr id="369" name="Google Shape;369;p56"/>
          <p:cNvSpPr txBox="1"/>
          <p:nvPr/>
        </p:nvSpPr>
        <p:spPr>
          <a:xfrm>
            <a:off x="5694646" y="3724977"/>
            <a:ext cx="3032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Nergis</a:t>
            </a:r>
            <a:endParaRPr sz="1600">
              <a:solidFill>
                <a:srgbClr val="00B0F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5-20 07-54-38-575" id="374" name="Google Shape;374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31775"/>
            <a:ext cx="12192000" cy="63928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5-20 07-54-40-281" id="379" name="Google Shape;379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31775"/>
            <a:ext cx="12192000" cy="63928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5-20 07-54-43-578" id="384" name="Google Shape;384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31775"/>
            <a:ext cx="12192000" cy="63928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5-20 07-54-45-850" id="389" name="Google Shape;389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31775"/>
            <a:ext cx="12192000" cy="63928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5-20 07-54-47-850" id="394" name="Google Shape;394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31775"/>
            <a:ext cx="12192000" cy="63928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5-20 07-54-49-564" id="399" name="Google Shape;399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31775"/>
            <a:ext cx="12192000" cy="63928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5-20 07-54-51-510" id="404" name="Google Shape;404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31775"/>
            <a:ext cx="12192000" cy="63928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8"/>
          <p:cNvSpPr/>
          <p:nvPr/>
        </p:nvSpPr>
        <p:spPr>
          <a:xfrm>
            <a:off x="566791" y="491263"/>
            <a:ext cx="10580670" cy="31393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tr-TR" sz="2000" u="none" cap="none" strike="noStrike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Ekosistem nedir? 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-TR" sz="20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Belirli bir bölgede canlı ve cansız çevrenin karşılıklı ilişkileri ile meydana gelen sistemler  </a:t>
            </a:r>
            <a:r>
              <a:rPr b="0" i="0" lang="tr-TR" sz="2000" u="none" cap="none" strike="noStrike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ekosistem</a:t>
            </a:r>
            <a:r>
              <a:rPr b="0" i="0" lang="tr-TR" sz="20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olarak adlandırılır. Göl ekosistemi, kutup ekosistemi, orman ekosistemi vb.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tr-TR" sz="2000" u="none" cap="none" strike="noStrike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Habitat nedir? 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-TR" sz="20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Canlıların yaşam faaliyetlerini (beslenme, barınma vb.) en iyi şekilde gerçekleştirdiği yaşam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-TR" sz="20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alanlarına </a:t>
            </a:r>
            <a:r>
              <a:rPr b="0" i="0" lang="tr-TR" sz="2000" u="none" cap="none" strike="noStrike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habitat</a:t>
            </a:r>
            <a:r>
              <a:rPr b="1" i="1" lang="tr-TR" sz="20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b="0" i="0" lang="tr-TR" sz="20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denir. </a:t>
            </a:r>
            <a:br>
              <a:rPr b="0" i="0" lang="tr-TR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0" name="Google Shape;180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96330" y="3292762"/>
            <a:ext cx="5198349" cy="3387688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5-20 07-54-53-176" id="409" name="Google Shape;409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31775"/>
            <a:ext cx="12192000" cy="63928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5-20 07-54-54-697" id="414" name="Google Shape;414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31775"/>
            <a:ext cx="12192000" cy="63928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5-20 07-54-56-222" id="419" name="Google Shape;419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31775"/>
            <a:ext cx="12192000" cy="63928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5-20 07-54-57-785" id="424" name="Google Shape;424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31775"/>
            <a:ext cx="12192000" cy="63928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01-21 09-42-50-099" id="429" name="Google Shape;429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03213"/>
            <a:ext cx="12192001" cy="6249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01-21 09-43-08-750" id="434" name="Google Shape;434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03213"/>
            <a:ext cx="12192001" cy="6249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01-21 09-43-20-812" id="439" name="Google Shape;439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03213"/>
            <a:ext cx="12192001" cy="6249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01-21 09-43-41-285" id="444" name="Google Shape;444;p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03213"/>
            <a:ext cx="12192001" cy="6249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01-21 09-43-46-253" id="449" name="Google Shape;449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03213"/>
            <a:ext cx="12192001" cy="6249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01-21 09-43-48-979" id="454" name="Google Shape;454;p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03213"/>
            <a:ext cx="12192001" cy="6249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5-20 07-53-07-088" id="185" name="Google Shape;185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57175"/>
            <a:ext cx="12191999" cy="63420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74"/>
          <p:cNvSpPr txBox="1"/>
          <p:nvPr>
            <p:ph type="ctrTitle"/>
          </p:nvPr>
        </p:nvSpPr>
        <p:spPr>
          <a:xfrm>
            <a:off x="1376516" y="1574647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6000"/>
              <a:buFont typeface="Calibri"/>
              <a:buNone/>
            </a:pPr>
            <a:r>
              <a:rPr lang="tr-TR">
                <a:solidFill>
                  <a:srgbClr val="00B0F0"/>
                </a:solidFill>
              </a:rPr>
              <a:t>DEĞERLENDİRME SORULARI</a:t>
            </a:r>
            <a:endParaRPr>
              <a:solidFill>
                <a:srgbClr val="00B0F0"/>
              </a:solidFill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5-20 07-58-35-982" id="464" name="Google Shape;464;p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3975"/>
            <a:ext cx="12192000" cy="6750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5-20 07-58-37-529" id="469" name="Google Shape;469;p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3975"/>
            <a:ext cx="12192000" cy="6750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5-20 07-58-49-447" id="474" name="Google Shape;474;p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3975"/>
            <a:ext cx="12192000" cy="6750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5-20 07-58-51-321" id="479" name="Google Shape;479;p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3975"/>
            <a:ext cx="12192000" cy="6750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5-20 07-58-53-038" id="484" name="Google Shape;484;p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3975"/>
            <a:ext cx="12192000" cy="6750049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Google Shape;485;p79"/>
          <p:cNvSpPr/>
          <p:nvPr/>
        </p:nvSpPr>
        <p:spPr>
          <a:xfrm>
            <a:off x="0" y="386862"/>
            <a:ext cx="158400" cy="3252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5-20 07-58-54-667" id="490" name="Google Shape;490;p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3975"/>
            <a:ext cx="12192000" cy="6750049"/>
          </a:xfrm>
          <a:prstGeom prst="rect">
            <a:avLst/>
          </a:prstGeom>
          <a:noFill/>
          <a:ln>
            <a:noFill/>
          </a:ln>
        </p:spPr>
      </p:pic>
      <p:sp>
        <p:nvSpPr>
          <p:cNvPr id="491" name="Google Shape;491;p80"/>
          <p:cNvSpPr/>
          <p:nvPr/>
        </p:nvSpPr>
        <p:spPr>
          <a:xfrm>
            <a:off x="0" y="386862"/>
            <a:ext cx="158400" cy="3252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5-20 07-59-01-068" id="496" name="Google Shape;496;p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9050"/>
            <a:ext cx="12191999" cy="6818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5-20 07-59-02-838" id="501" name="Google Shape;501;p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9050"/>
            <a:ext cx="12191999" cy="6818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12-22 03-45-39-458" id="506" name="Google Shape;506;p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025" y="0"/>
            <a:ext cx="12045953" cy="6857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kazdağ göknarı ile ilgili görsel sonucu" id="190" name="Google Shape;190;p30"/>
          <p:cNvSpPr/>
          <p:nvPr/>
        </p:nvSpPr>
        <p:spPr>
          <a:xfrm>
            <a:off x="63500" y="-136525"/>
            <a:ext cx="4848225" cy="556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1" name="Google Shape;191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10579" y="14190453"/>
            <a:ext cx="4665482" cy="5353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7703" y="940278"/>
            <a:ext cx="3050886" cy="3769745"/>
          </a:xfrm>
          <a:prstGeom prst="ellipse">
            <a:avLst/>
          </a:prstGeom>
          <a:noFill/>
          <a:ln cap="rnd" cmpd="sng" w="63500">
            <a:solidFill>
              <a:srgbClr val="333333"/>
            </a:solidFill>
            <a:prstDash val="solid"/>
            <a:round/>
            <a:headEnd len="sm" w="sm" type="none"/>
            <a:tailEnd len="sm" w="sm" type="none"/>
          </a:ln>
          <a:effectLst>
            <a:outerShdw blurRad="381000" sx="-80000" rotWithShape="0" dir="5400000" dist="292100" sy="-18000">
              <a:srgbClr val="000000">
                <a:alpha val="21960"/>
              </a:srgbClr>
            </a:outerShdw>
          </a:effectLst>
        </p:spPr>
      </p:pic>
      <p:sp>
        <p:nvSpPr>
          <p:cNvPr id="193" name="Google Shape;193;p30"/>
          <p:cNvSpPr txBox="1"/>
          <p:nvPr/>
        </p:nvSpPr>
        <p:spPr>
          <a:xfrm>
            <a:off x="1021212" y="491921"/>
            <a:ext cx="9960214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ÜLKEMİZDEKİ BİYOÇEŞİTLİLİĞE ÖRNEKLER</a:t>
            </a:r>
            <a:endParaRPr sz="20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30"/>
          <p:cNvSpPr txBox="1"/>
          <p:nvPr/>
        </p:nvSpPr>
        <p:spPr>
          <a:xfrm>
            <a:off x="793630" y="5056743"/>
            <a:ext cx="22860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KAZDAĞI KÖKNARI</a:t>
            </a:r>
            <a:endParaRPr sz="18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descr="denizli horozu ile ilgili görsel sonucu" id="195" name="Google Shape;195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019910" y="1002161"/>
            <a:ext cx="2803586" cy="3707862"/>
          </a:xfrm>
          <a:prstGeom prst="ellipse">
            <a:avLst/>
          </a:prstGeom>
          <a:noFill/>
          <a:ln cap="rnd" cmpd="sng" w="63500">
            <a:solidFill>
              <a:srgbClr val="333333"/>
            </a:solidFill>
            <a:prstDash val="solid"/>
            <a:round/>
            <a:headEnd len="sm" w="sm" type="none"/>
            <a:tailEnd len="sm" w="sm" type="none"/>
          </a:ln>
          <a:effectLst>
            <a:outerShdw blurRad="381000" sx="-80000" rotWithShape="0" dir="5400000" dist="292100" sy="-18000">
              <a:srgbClr val="000000">
                <a:alpha val="21960"/>
              </a:srgbClr>
            </a:outerShdw>
          </a:effectLst>
        </p:spPr>
      </p:pic>
      <p:sp>
        <p:nvSpPr>
          <p:cNvPr id="196" name="Google Shape;196;p30"/>
          <p:cNvSpPr txBox="1"/>
          <p:nvPr/>
        </p:nvSpPr>
        <p:spPr>
          <a:xfrm>
            <a:off x="4310579" y="5011128"/>
            <a:ext cx="22860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DENİZLİ HOROZU</a:t>
            </a:r>
            <a:endParaRPr sz="18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descr="ankara tavşanı ile ilgili görsel sonucu" id="197" name="Google Shape;197;p3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410090" y="860821"/>
            <a:ext cx="3786996" cy="2298137"/>
          </a:xfrm>
          <a:prstGeom prst="ellipse">
            <a:avLst/>
          </a:prstGeom>
          <a:noFill/>
          <a:ln cap="rnd" cmpd="sng" w="63500">
            <a:solidFill>
              <a:srgbClr val="333333"/>
            </a:solidFill>
            <a:prstDash val="solid"/>
            <a:round/>
            <a:headEnd len="sm" w="sm" type="none"/>
            <a:tailEnd len="sm" w="sm" type="none"/>
          </a:ln>
          <a:effectLst>
            <a:outerShdw blurRad="381000" sx="-80000" rotWithShape="0" dir="5400000" dist="292100" sy="-18000">
              <a:srgbClr val="000000">
                <a:alpha val="21960"/>
              </a:srgbClr>
            </a:outerShdw>
          </a:effectLst>
        </p:spPr>
      </p:pic>
      <p:sp>
        <p:nvSpPr>
          <p:cNvPr id="198" name="Google Shape;198;p30"/>
          <p:cNvSpPr txBox="1"/>
          <p:nvPr/>
        </p:nvSpPr>
        <p:spPr>
          <a:xfrm>
            <a:off x="8290261" y="3309598"/>
            <a:ext cx="22860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ANKARA TAVŞANI</a:t>
            </a:r>
            <a:endParaRPr sz="18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199" name="Google Shape;199;p3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504980" y="3829570"/>
            <a:ext cx="3692106" cy="2232085"/>
          </a:xfrm>
          <a:prstGeom prst="ellipse">
            <a:avLst/>
          </a:prstGeom>
          <a:noFill/>
          <a:ln cap="rnd" cmpd="sng" w="63500">
            <a:solidFill>
              <a:srgbClr val="333333"/>
            </a:solidFill>
            <a:prstDash val="solid"/>
            <a:round/>
            <a:headEnd len="sm" w="sm" type="none"/>
            <a:tailEnd len="sm" w="sm" type="none"/>
          </a:ln>
          <a:effectLst>
            <a:outerShdw blurRad="381000" sx="-80000" rotWithShape="0" dir="5400000" dist="292100" sy="-18000">
              <a:srgbClr val="000000">
                <a:alpha val="21960"/>
              </a:srgbClr>
            </a:outerShdw>
          </a:effectLst>
        </p:spPr>
      </p:pic>
      <p:sp>
        <p:nvSpPr>
          <p:cNvPr id="200" name="Google Shape;200;p30"/>
          <p:cNvSpPr txBox="1"/>
          <p:nvPr/>
        </p:nvSpPr>
        <p:spPr>
          <a:xfrm>
            <a:off x="8360128" y="6223112"/>
            <a:ext cx="22860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SİVAS KANGALI</a:t>
            </a:r>
            <a:endParaRPr sz="18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12-22 03-45-43-584" id="511" name="Google Shape;511;p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025" y="0"/>
            <a:ext cx="12045953" cy="6857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12-21 16-55-37-147" id="516" name="Google Shape;516;p8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850" y="0"/>
            <a:ext cx="12052299" cy="6857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12-21 16-55-43-253" id="521" name="Google Shape;521;p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850" y="0"/>
            <a:ext cx="12052299" cy="6857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12-21 16-56-38-211" id="526" name="Google Shape;526;p8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850" y="0"/>
            <a:ext cx="12052299" cy="6857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12-21 16-56-44-316" id="531" name="Google Shape;531;p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850" y="0"/>
            <a:ext cx="12052299" cy="6857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12-22 03-46-04-166" id="536" name="Google Shape;536;p8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025" y="0"/>
            <a:ext cx="12045953" cy="6857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12-22 03-46-08-300" id="541" name="Google Shape;541;p9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025" y="0"/>
            <a:ext cx="12045953" cy="6857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12-22 03-45-23-051" id="546" name="Google Shape;546;p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025" y="0"/>
            <a:ext cx="12045953" cy="6857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12-22 03-45-27-124" id="551" name="Google Shape;551;p9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025" y="0"/>
            <a:ext cx="12045953" cy="6857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5-20 07-53-12-391" id="205" name="Google Shape;205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31775"/>
            <a:ext cx="12192000" cy="63928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5-20 07-53-15-543" id="210" name="Google Shape;210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31775"/>
            <a:ext cx="12192000" cy="63928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5-20 07-53-18-727" id="215" name="Google Shape;215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31775"/>
            <a:ext cx="12192000" cy="63928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eması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eması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eması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