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tr-T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1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abf927d6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gfabf927d6a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ucida Sans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ida Sans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ida Sans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  <a:defRPr b="0" i="0" sz="4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1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0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7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4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6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Relationship Id="rId4" Type="http://schemas.openxmlformats.org/officeDocument/2006/relationships/hyperlink" Target="https://drive.google.com/file/d/1licGC9k2V-6omAQMbE-v9SjSDgDC2ZDz/view?usp=sharing" TargetMode="External"/><Relationship Id="rId5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image" Target="../media/image5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7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8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1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9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7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3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0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0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4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2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5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6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1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0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3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7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02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5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8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1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8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6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2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9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3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Ekran Alıntısı.PNG" id="88" name="Google Shape;8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6764" y="350838"/>
            <a:ext cx="7793037" cy="6154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17-634"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16-632" id="634" name="Google Shape;634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"/>
            <a:ext cx="12192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18-310" id="639" name="Google Shape;63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"/>
            <a:ext cx="12192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28-087" id="644" name="Google Shape;644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29-776" id="649" name="Google Shape;649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7-30-481" id="654" name="Google Shape;654;p116"/>
          <p:cNvPicPr preferRelativeResize="0"/>
          <p:nvPr/>
        </p:nvPicPr>
        <p:blipFill rotWithShape="1">
          <a:blip r:embed="rId3">
            <a:alphaModFix/>
          </a:blip>
          <a:srcRect b="12095" l="0" r="7398" t="0"/>
          <a:stretch/>
        </p:blipFill>
        <p:spPr>
          <a:xfrm>
            <a:off x="0" y="265124"/>
            <a:ext cx="11289325" cy="556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7-31-592" id="659" name="Google Shape;659;p117"/>
          <p:cNvPicPr preferRelativeResize="0"/>
          <p:nvPr/>
        </p:nvPicPr>
        <p:blipFill rotWithShape="1">
          <a:blip r:embed="rId3">
            <a:alphaModFix/>
          </a:blip>
          <a:srcRect b="12249" l="0" r="7475" t="0"/>
          <a:stretch/>
        </p:blipFill>
        <p:spPr>
          <a:xfrm>
            <a:off x="0" y="265124"/>
            <a:ext cx="11280527" cy="555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19-088" id="144" name="Google Shape;14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20-047" id="149" name="Google Shape;1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20-878" id="154" name="Google Shape;1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21-861" id="159" name="Google Shape;1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22-866" id="164" name="Google Shape;1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Çekirdek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393939" y="1212013"/>
            <a:ext cx="689538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Çekirdek, hücrenin yönetim ve kalıtım merkezidir.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Çekirdekte hücrenin kalıtsal özelliklerini taşıyan yapılar bulunur. Canlıya ait bütün bilgiler(saç rengi, göz rengi, deri rengi, kan grubu vb.) bu yapılarda saklanır.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Çekirdek sitoplazmadaki organelleri yöneterek işbirliği içinde çalışmalarını sağlar.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Çekirdek, çekirdek zarı ile çevrilerek sitoplazmadan ayrılır.</a:t>
            </a:r>
            <a:endParaRPr sz="2400"/>
          </a:p>
        </p:txBody>
      </p:sp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0270" y="1674782"/>
            <a:ext cx="4053246" cy="393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08-28 10-43-34-564" id="176" name="Google Shape;1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31788"/>
            <a:ext cx="12192000" cy="619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Kromozom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609600" y="1600201"/>
            <a:ext cx="590334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Çekirdek içinde bulunan yapıların en büyüğüne </a:t>
            </a:r>
            <a:r>
              <a:rPr lang="tr-TR" sz="2400">
                <a:solidFill>
                  <a:srgbClr val="FF0066"/>
                </a:solidFill>
              </a:rPr>
              <a:t>kromozom</a:t>
            </a:r>
            <a:r>
              <a:rPr lang="tr-TR" sz="2400"/>
              <a:t> denir. Kromozomlar, DNA ve özel proteinlerin (protein kılıf) birleşmesiyle oluşur.</a:t>
            </a:r>
            <a:endParaRPr/>
          </a:p>
        </p:txBody>
      </p:sp>
      <p:pic>
        <p:nvPicPr>
          <p:cNvPr descr="C:\Users\hp\Desktop\Bandicam\Ekran Alıntısı.PNG" id="183" name="Google Shape;18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9349" y="1116761"/>
            <a:ext cx="4686300" cy="476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30"/>
          <p:cNvCxnSpPr/>
          <p:nvPr/>
        </p:nvCxnSpPr>
        <p:spPr>
          <a:xfrm flipH="1" rot="10800000">
            <a:off x="8260422" y="4248364"/>
            <a:ext cx="544531" cy="565079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185" name="Google Shape;185;p30"/>
          <p:cNvSpPr txBox="1"/>
          <p:nvPr/>
        </p:nvSpPr>
        <p:spPr>
          <a:xfrm>
            <a:off x="7407667" y="4762072"/>
            <a:ext cx="17003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800" u="none" cap="none" strike="noStrike">
                <a:solidFill>
                  <a:srgbClr val="FFC000"/>
                </a:solidFill>
                <a:latin typeface="Lucida Sans"/>
                <a:ea typeface="Lucida Sans"/>
                <a:cs typeface="Lucida Sans"/>
                <a:sym typeface="Lucida Sans"/>
              </a:rPr>
              <a:t>Protein Kılıf</a:t>
            </a:r>
            <a:endParaRPr sz="1800">
              <a:solidFill>
                <a:srgbClr val="FFC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DNA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511996" y="1744039"/>
            <a:ext cx="648131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DNA, hücrenin yönetici molekülüdür. Beslenme, solunum, üreme gibi canlılık faaliyetlerini yönetir. DNA'nın iki iplikten oluşan sarmal bir yapısı vardır.</a:t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2698" y="1649002"/>
            <a:ext cx="3438295" cy="2917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Hücre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186907" y="1237892"/>
            <a:ext cx="6688346" cy="50172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Canlının, canlılık özelliği gösteren en küçük yapı birimine </a:t>
            </a:r>
            <a:r>
              <a:rPr lang="tr-TR" sz="2400">
                <a:solidFill>
                  <a:srgbClr val="FF0066"/>
                </a:solidFill>
              </a:rPr>
              <a:t>hücre</a:t>
            </a:r>
            <a:r>
              <a:rPr lang="tr-TR" sz="2400"/>
              <a:t> denir. Tüm canlılar hücrelerden meydana gelir. 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Hücrenin yapısı </a:t>
            </a:r>
            <a:r>
              <a:rPr lang="tr-TR" sz="2400">
                <a:solidFill>
                  <a:srgbClr val="FF0066"/>
                </a:solidFill>
              </a:rPr>
              <a:t>mikroskop</a:t>
            </a:r>
            <a:r>
              <a:rPr lang="tr-TR" sz="2400"/>
              <a:t> adı verilen araçla incelenir.</a:t>
            </a:r>
            <a:endParaRPr/>
          </a:p>
        </p:txBody>
      </p:sp>
      <p:pic>
        <p:nvPicPr>
          <p:cNvPr descr="C:\Users\hp\Desktop\Bandicam\Ekran Alıntısı.PNG"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4958" y="1094567"/>
            <a:ext cx="4629150" cy="53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0881" y="3492844"/>
            <a:ext cx="2986216" cy="2986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Gen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198" name="Google Shape;198;p32"/>
          <p:cNvSpPr txBox="1"/>
          <p:nvPr>
            <p:ph idx="1" type="body"/>
          </p:nvPr>
        </p:nvSpPr>
        <p:spPr>
          <a:xfrm>
            <a:off x="517132" y="148204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Genler DNA’nın görev birimidir.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Saç renginden kan grubuna kadar kalıtsal özelliklerimiz genler sayesinde kuşaktan kuşağa aktarılır. </a:t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Her gen bir kalıtsal özellikten sorumludur.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Genler en az 1500 nükleotitin bir araya gelmesiyle oluşur.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Nükleotit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204" name="Google Shape;204;p33"/>
          <p:cNvSpPr txBox="1"/>
          <p:nvPr>
            <p:ph idx="1" type="body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Nükleotitler DNA’nın yapı birimleridir.</a:t>
            </a:r>
            <a:endParaRPr sz="2400"/>
          </a:p>
        </p:txBody>
      </p:sp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3142" y="2138430"/>
            <a:ext cx="4740519" cy="432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44-162" id="210" name="Google Shape;21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48-007" id="215" name="Google Shape;21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18-013" id="220" name="Google Shape;2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0-279" id="225" name="Google Shape;2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1-815" id="230" name="Google Shape;2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3-135" id="235" name="Google Shape;23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4-436" id="240" name="Google Shape;24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5-360" id="245" name="Google Shape;24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2-2" id="101" name="Google Shape;1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26-416" id="250" name="Google Shape;2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SİTOPLAZMA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256" name="Google Shape;256;p43"/>
          <p:cNvSpPr txBox="1"/>
          <p:nvPr>
            <p:ph idx="1" type="body"/>
          </p:nvPr>
        </p:nvSpPr>
        <p:spPr>
          <a:xfrm>
            <a:off x="480204" y="1410420"/>
            <a:ext cx="7249064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Hücre zarı ile çekirdek arasını dolduran yapıya </a:t>
            </a:r>
            <a:r>
              <a:rPr lang="tr-TR" sz="2400">
                <a:solidFill>
                  <a:srgbClr val="FF0066"/>
                </a:solidFill>
              </a:rPr>
              <a:t>sitoplazma</a:t>
            </a:r>
            <a:r>
              <a:rPr lang="tr-TR" sz="2400"/>
              <a:t> denir.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Sitoplazma yarı akışkan ve şeffaf, jelimsi bir yapıya sahiptir.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Büyük bölümünü su oluşturur. İçerisinde besin maddeleri, mineraller, enzimler, hormonlar vb. maddeler bulunur.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 Hücredeki yaşamsal olayları gerçekleştiren </a:t>
            </a:r>
            <a:r>
              <a:rPr lang="tr-TR" sz="2400">
                <a:solidFill>
                  <a:srgbClr val="FF0066"/>
                </a:solidFill>
              </a:rPr>
              <a:t>organeller</a:t>
            </a:r>
            <a:r>
              <a:rPr lang="tr-TR" sz="2400">
                <a:solidFill>
                  <a:srgbClr val="FF0000"/>
                </a:solidFill>
              </a:rPr>
              <a:t> </a:t>
            </a:r>
            <a:r>
              <a:rPr lang="tr-TR" sz="2400"/>
              <a:t>sitoplazmada bulunur.</a:t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1147" y="1431985"/>
            <a:ext cx="4332317" cy="349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Hücrede Bulunan Organeller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263" name="Google Shape;263;p44"/>
          <p:cNvSpPr txBox="1"/>
          <p:nvPr>
            <p:ph idx="1" type="body"/>
          </p:nvPr>
        </p:nvSpPr>
        <p:spPr>
          <a:xfrm>
            <a:off x="359433" y="1315633"/>
            <a:ext cx="639504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Hücrede; beslenme sindirim, solunum, boşaltım gibi yaşamsal olayların gerçekleştiği yapılara </a:t>
            </a:r>
            <a:r>
              <a:rPr lang="tr-TR" sz="2400">
                <a:solidFill>
                  <a:srgbClr val="FF0000"/>
                </a:solidFill>
              </a:rPr>
              <a:t>organel</a:t>
            </a:r>
            <a:r>
              <a:rPr lang="tr-TR" sz="2400"/>
              <a:t> denir.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/>
              <a:t>Organeller belirli görevleri yapmak üzere özelleşen yapılardır ve sitoplazma içerisinde bulunurlar.</a:t>
            </a:r>
            <a:endParaRPr sz="2400"/>
          </a:p>
        </p:txBody>
      </p:sp>
      <p:pic>
        <p:nvPicPr>
          <p:cNvPr descr="bandicam 2019-06-10 12-56-58-548" id="264" name="Google Shape;264;p44"/>
          <p:cNvPicPr preferRelativeResize="0"/>
          <p:nvPr/>
        </p:nvPicPr>
        <p:blipFill rotWithShape="1">
          <a:blip r:embed="rId3">
            <a:alphaModFix/>
          </a:blip>
          <a:srcRect b="26571" l="38475" r="3999" t="9251"/>
          <a:stretch/>
        </p:blipFill>
        <p:spPr>
          <a:xfrm>
            <a:off x="6284188" y="2458633"/>
            <a:ext cx="5522976" cy="363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/>
          <p:nvPr>
            <p:ph idx="1" type="body"/>
          </p:nvPr>
        </p:nvSpPr>
        <p:spPr>
          <a:xfrm>
            <a:off x="609600" y="189781"/>
            <a:ext cx="8689675" cy="5936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Mitokondri : </a:t>
            </a:r>
            <a:r>
              <a:rPr lang="tr-TR" sz="2400"/>
              <a:t>Besin ve oksijeni kullanarak(solunum yaparak) enerji üretir. Mitokondriye hücrenin enerji santrali de denir.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Lizozom : </a:t>
            </a:r>
            <a:r>
              <a:rPr lang="tr-TR" sz="2400"/>
              <a:t>Büyük moleküllü besinleri parçalar. Hücre içinde sindirim yapar. Mikropları etkisiz hale getirir.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Sadece hayvan hücresinde bulunur.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Golgi cisimciği (golgi aygıtı) </a:t>
            </a:r>
            <a:r>
              <a:rPr lang="tr-TR" sz="2400"/>
              <a:t>: Salgı maddeleri üretir ve paketler.</a:t>
            </a:r>
            <a:r>
              <a:rPr b="1" lang="tr-TR" sz="2400"/>
              <a:t> </a:t>
            </a:r>
            <a:r>
              <a:rPr lang="tr-TR" sz="2400"/>
              <a:t>İnsanda </a:t>
            </a:r>
            <a:r>
              <a:rPr lang="tr-TR" sz="2400">
                <a:solidFill>
                  <a:srgbClr val="FF0066"/>
                </a:solidFill>
              </a:rPr>
              <a:t>tükürük bezi </a:t>
            </a:r>
            <a:r>
              <a:rPr lang="tr-TR" sz="2400"/>
              <a:t>ve </a:t>
            </a:r>
            <a:r>
              <a:rPr lang="tr-TR" sz="2400">
                <a:solidFill>
                  <a:srgbClr val="FF0066"/>
                </a:solidFill>
              </a:rPr>
              <a:t>ter bezi </a:t>
            </a:r>
            <a:r>
              <a:rPr lang="tr-TR" sz="2400"/>
              <a:t>gibi yapıları oluşturan hücreler çok sayıda golgi aygıtı içerir.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descr="C:\Users\hp\Desktop\Ekran Alıntısı.PNG" id="270" name="Google Shape;27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025" y="0"/>
            <a:ext cx="2790825" cy="591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6"/>
          <p:cNvSpPr txBox="1"/>
          <p:nvPr>
            <p:ph idx="1" type="body"/>
          </p:nvPr>
        </p:nvSpPr>
        <p:spPr>
          <a:xfrm>
            <a:off x="609600" y="224287"/>
            <a:ext cx="8525774" cy="5901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Ribozom : </a:t>
            </a:r>
            <a:r>
              <a:rPr lang="tr-TR" sz="2400"/>
              <a:t>Hücrenin ihtiyaç duyduğu protein ribozomda sentezlenir. </a:t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Koful : </a:t>
            </a:r>
            <a:r>
              <a:rPr lang="tr-TR" sz="2400"/>
              <a:t>Hücre için zararlı ya da fazla olan maddelerin depolandığı veya atıldığı yapıdır. Hayvan hücrelerinde çok sayıda ve küçük, bitki hücrelerinde az sayıda ve büyük kofullar bulunur.</a:t>
            </a:r>
            <a:endParaRPr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1" sz="24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Endoplazmik Retikulum : </a:t>
            </a:r>
            <a:r>
              <a:rPr lang="tr-TR" sz="2400"/>
              <a:t>Sitoplazma içerisinde madde taşınmasını sağlayan kanallardır. </a:t>
            </a:r>
            <a:endParaRPr/>
          </a:p>
        </p:txBody>
      </p:sp>
      <p:pic>
        <p:nvPicPr>
          <p:cNvPr descr="C:\Users\hp\Desktop\Ekran Alıntısı.PNG" id="276" name="Google Shape;27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3614" y="0"/>
            <a:ext cx="2935857" cy="677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7"/>
          <p:cNvSpPr txBox="1"/>
          <p:nvPr>
            <p:ph idx="1" type="body"/>
          </p:nvPr>
        </p:nvSpPr>
        <p:spPr>
          <a:xfrm>
            <a:off x="419819" y="155274"/>
            <a:ext cx="8568905" cy="6022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Kloroplast: </a:t>
            </a:r>
            <a:r>
              <a:rPr lang="tr-TR" sz="2400"/>
              <a:t>Güneş enerjisini kullanarak karbondioksit ve suyu birleştirip besin ve oksijen üretir. Bu olaya </a:t>
            </a:r>
            <a:r>
              <a:rPr lang="tr-TR" sz="2400">
                <a:solidFill>
                  <a:srgbClr val="FF0066"/>
                </a:solidFill>
              </a:rPr>
              <a:t>fotosentez</a:t>
            </a:r>
            <a:r>
              <a:rPr lang="tr-TR" sz="2400"/>
              <a:t> denir. Kloroplastlar sadece bitki hücrelerinde bulunur. Bitki yapraklarının yeşil renkli olmasının nedeni kloroplastların yeşil renk maddeleri içermesidir.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tr-TR" sz="2400">
                <a:solidFill>
                  <a:srgbClr val="FF0066"/>
                </a:solidFill>
              </a:rPr>
              <a:t>Sentrozom(sentriyoller) :</a:t>
            </a:r>
            <a:r>
              <a:rPr lang="tr-TR" sz="2400"/>
              <a:t>Hücre bölünmesinde görevlidir. Sadece hayvan hücrelerinde bulunur</a:t>
            </a:r>
            <a:r>
              <a:rPr lang="tr-TR"/>
              <a:t>.</a:t>
            </a:r>
            <a:endParaRPr/>
          </a:p>
        </p:txBody>
      </p:sp>
      <p:pic>
        <p:nvPicPr>
          <p:cNvPr descr="C:\Users\hp\Desktop\Ekran Alıntısı.PNG" id="282" name="Google Shape;28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4914" y="2064138"/>
            <a:ext cx="4909298" cy="18470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hp\Desktop\Ekran Alıntısı.PNG" id="283" name="Google Shape;28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3705" y="77638"/>
            <a:ext cx="2771775" cy="4960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/>
        </p:nvSpPr>
        <p:spPr>
          <a:xfrm>
            <a:off x="390525" y="646003"/>
            <a:ext cx="6762750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>
                <a:solidFill>
                  <a:srgbClr val="FF0000"/>
                </a:solidFill>
                <a:latin typeface="Lucida Sans"/>
                <a:ea typeface="Lucida Sans"/>
                <a:cs typeface="Lucida Sans"/>
                <a:sym typeface="Lucida Sans"/>
              </a:rPr>
              <a:t>Hücre Duvarı (Hücre Çeperi)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Yalnızca bitki hücresinde bulunur.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Serttir ve dayanıklıdır. Esnek değildir.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Cansızdır.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Tam geçirgendir.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Hücreyi dış etkilerden korur.</a:t>
            </a:r>
            <a:endParaRPr sz="24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descr="İlgili resim" id="290" name="Google Shape;29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2121" y="840533"/>
            <a:ext cx="4614132" cy="310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10575" y="374775"/>
            <a:ext cx="677100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ida Sans"/>
              <a:buNone/>
            </a:pPr>
            <a:r>
              <a:t/>
            </a:r>
            <a:endParaRPr/>
          </a:p>
        </p:txBody>
      </p:sp>
      <p:sp>
        <p:nvSpPr>
          <p:cNvPr id="297" name="Google Shape;297;p4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bandicam 2019-06-10 12-57-59-128" id="298" name="Google Shape;29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7-57-185" id="303" name="Google Shape;303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1920" l="0" r="10299" t="0"/>
          <a:stretch/>
        </p:blipFill>
        <p:spPr>
          <a:xfrm>
            <a:off x="463296" y="493776"/>
            <a:ext cx="11186160" cy="569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Hücre Sayısına Göre Canlılar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309" name="Google Shape;309;p51"/>
          <p:cNvSpPr txBox="1"/>
          <p:nvPr>
            <p:ph idx="1" type="body"/>
          </p:nvPr>
        </p:nvSpPr>
        <p:spPr>
          <a:xfrm>
            <a:off x="411192" y="1289200"/>
            <a:ext cx="60844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rgbClr val="FF0066"/>
                </a:solidFill>
              </a:rPr>
              <a:t>Tek hücreli canlılar: </a:t>
            </a:r>
            <a:r>
              <a:rPr lang="tr-TR" sz="2400"/>
              <a:t>Bu canlılar bütün yaşamsal faaliyetlerini tek bir hücrede gerçekleştirirler. Amip, bakteri , öglena ve paramesyum (terliksi hayvan) tek hücrelilere örnektir.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FF0066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rgbClr val="FF0066"/>
                </a:solidFill>
              </a:rPr>
              <a:t>Çok hücreli canlılar: </a:t>
            </a:r>
            <a:r>
              <a:rPr lang="tr-TR" sz="2400"/>
              <a:t>Bu canlıların vücudu birçok hücrenin bir araya gelmesiyle oluşur. Hayvan, bitki ,insan ve bazı mantarlar çok hücrelilere örnektir.</a:t>
            </a:r>
            <a:endParaRPr sz="2400">
              <a:solidFill>
                <a:srgbClr val="FF0066"/>
              </a:solidFill>
            </a:endParaRPr>
          </a:p>
        </p:txBody>
      </p:sp>
      <p:pic>
        <p:nvPicPr>
          <p:cNvPr descr="C:\Users\hp\Desktop\Ekran Alıntısı.PNG" id="310" name="Google Shape;31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1955" y="1130060"/>
            <a:ext cx="4971691" cy="4757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2-5"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5-02-679" id="315" name="Google Shape;31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5-24-600" id="320" name="Google Shape;32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52425"/>
            <a:ext cx="12192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Yapılarına Göre Hücreler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402565" y="1255144"/>
            <a:ext cx="621389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Char char="•"/>
            </a:pPr>
            <a:r>
              <a:rPr lang="tr-TR" sz="2400">
                <a:solidFill>
                  <a:srgbClr val="FF0066"/>
                </a:solidFill>
              </a:rPr>
              <a:t>Basit (ilkel) yapılı hücreler: </a:t>
            </a:r>
            <a:r>
              <a:rPr lang="tr-TR" sz="2400"/>
              <a:t>Belirgin bir çekirdeği ve zarla çevrili organeli bulunmayan, kalıtım maddesi (DNA) sitoplazmaya dağınık halde bulunan hücrelerdir. Bakteri ve algler bu gruptaki hücrelerdir.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Char char="•"/>
            </a:pPr>
            <a:r>
              <a:rPr lang="tr-TR" sz="2400">
                <a:solidFill>
                  <a:srgbClr val="FF0066"/>
                </a:solidFill>
              </a:rPr>
              <a:t>Gelişmiş yapılı hücreler:</a:t>
            </a:r>
            <a:r>
              <a:rPr lang="tr-TR" sz="2400"/>
              <a:t> Belirgin bir çekirdeği ve zarla çevrili organeli bulunan hücrelerdir. Hayvan, bitki, insan, mantar, amip, öglena ve paramesyum (terliksi hayvan) gelişmiş hücrelere sahip canlılardır.</a:t>
            </a:r>
            <a:endParaRPr sz="2400"/>
          </a:p>
        </p:txBody>
      </p:sp>
      <p:pic>
        <p:nvPicPr>
          <p:cNvPr descr="C:\Users\hp\Desktop\Ekran Alıntısı.PNG" id="327" name="Google Shape;32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5084" y="1323166"/>
            <a:ext cx="5273615" cy="4611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41-015" id="332" name="Google Shape;33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43-764" id="337" name="Google Shape;33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45-631" id="342" name="Google Shape;34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6-47-413" id="347" name="Google Shape;34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3600"/>
              <a:buFont typeface="Lucida Sans"/>
              <a:buNone/>
            </a:pPr>
            <a:r>
              <a:rPr lang="tr-TR" sz="3600">
                <a:solidFill>
                  <a:srgbClr val="FF0066"/>
                </a:solidFill>
              </a:rPr>
              <a:t>Vücudumuzdaki Hücreler Birbirinden Farklıdır.</a:t>
            </a:r>
            <a:endParaRPr sz="3600">
              <a:solidFill>
                <a:srgbClr val="FF0066"/>
              </a:solidFill>
            </a:endParaRPr>
          </a:p>
        </p:txBody>
      </p:sp>
      <p:sp>
        <p:nvSpPr>
          <p:cNvPr id="353" name="Google Shape;353;p59"/>
          <p:cNvSpPr txBox="1"/>
          <p:nvPr>
            <p:ph idx="1" type="body"/>
          </p:nvPr>
        </p:nvSpPr>
        <p:spPr>
          <a:xfrm>
            <a:off x="704491" y="1272398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tr-TR" sz="2400"/>
              <a:t>Çok hücreli bir canlıda şekil, yapı ve görev bakımından farklı özelliklere sahip hücreler bulunur.</a:t>
            </a:r>
            <a:endParaRPr sz="2400"/>
          </a:p>
        </p:txBody>
      </p:sp>
      <p:pic>
        <p:nvPicPr>
          <p:cNvPr descr="C:\Users\hp\Desktop\Ekran Alıntısı.PNG" id="354" name="Google Shape;35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5275" y="2032779"/>
            <a:ext cx="8469313" cy="4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6-14-431" id="359" name="Google Shape;359;p60"/>
          <p:cNvPicPr preferRelativeResize="0"/>
          <p:nvPr/>
        </p:nvPicPr>
        <p:blipFill rotWithShape="1">
          <a:blip r:embed="rId3">
            <a:alphaModFix/>
          </a:blip>
          <a:srcRect b="0" l="8400" r="10974" t="0"/>
          <a:stretch/>
        </p:blipFill>
        <p:spPr>
          <a:xfrm>
            <a:off x="1024128" y="352425"/>
            <a:ext cx="98298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6-18-866" id="364" name="Google Shape;364;p61"/>
          <p:cNvPicPr preferRelativeResize="0"/>
          <p:nvPr/>
        </p:nvPicPr>
        <p:blipFill rotWithShape="1">
          <a:blip r:embed="rId3">
            <a:alphaModFix/>
          </a:blip>
          <a:srcRect b="0" l="4724" r="7225" t="0"/>
          <a:stretch/>
        </p:blipFill>
        <p:spPr>
          <a:xfrm>
            <a:off x="576072" y="352425"/>
            <a:ext cx="10735056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6-10-149" id="111" name="Google Shape;111;p17"/>
          <p:cNvPicPr preferRelativeResize="0"/>
          <p:nvPr/>
        </p:nvPicPr>
        <p:blipFill rotWithShape="1">
          <a:blip r:embed="rId3">
            <a:alphaModFix/>
          </a:blip>
          <a:srcRect b="0" l="4903" r="7404" t="0"/>
          <a:stretch/>
        </p:blipFill>
        <p:spPr>
          <a:xfrm>
            <a:off x="597877" y="352425"/>
            <a:ext cx="10691446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6-23-547" id="369" name="Google Shape;369;p62"/>
          <p:cNvPicPr preferRelativeResize="0"/>
          <p:nvPr/>
        </p:nvPicPr>
        <p:blipFill rotWithShape="1">
          <a:blip r:embed="rId3">
            <a:alphaModFix/>
          </a:blip>
          <a:srcRect b="0" l="16800" r="19300" t="8179"/>
          <a:stretch/>
        </p:blipFill>
        <p:spPr>
          <a:xfrm>
            <a:off x="1947672" y="438911"/>
            <a:ext cx="7790688" cy="5646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3-56-27-453" id="374" name="Google Shape;374;p63"/>
          <p:cNvPicPr preferRelativeResize="0"/>
          <p:nvPr/>
        </p:nvPicPr>
        <p:blipFill rotWithShape="1">
          <a:blip r:embed="rId3">
            <a:alphaModFix/>
          </a:blip>
          <a:srcRect b="0" l="8775" r="11350" t="0"/>
          <a:stretch/>
        </p:blipFill>
        <p:spPr>
          <a:xfrm>
            <a:off x="1069848" y="352425"/>
            <a:ext cx="973836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Geçmişten Günümüze Hücrenin Yapısının İncelenmesi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380" name="Google Shape;380;p64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rgbClr val="FF0066"/>
                </a:solidFill>
              </a:rPr>
              <a:t>Mikroskop</a:t>
            </a:r>
            <a:r>
              <a:rPr lang="tr-TR" sz="2400"/>
              <a:t> 17. yüzyılda </a:t>
            </a:r>
            <a:r>
              <a:rPr lang="tr-TR" sz="2400">
                <a:solidFill>
                  <a:srgbClr val="FF0066"/>
                </a:solidFill>
              </a:rPr>
              <a:t>Antoni Van Leeuwenhoek </a:t>
            </a:r>
            <a:r>
              <a:rPr lang="tr-TR" sz="2400"/>
              <a:t>(Antoni Van Levenhuk) tarafından geliştirildi. Leeuwenhoek, gölden aldığı suyun bir damlasını mikroskopla incelediğinde, küçük canlıların varlığını keşfetti.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Noto Sans Symbols"/>
              <a:buChar char="❖"/>
            </a:pPr>
            <a:r>
              <a:rPr lang="tr-TR" sz="2400">
                <a:solidFill>
                  <a:srgbClr val="FF0066"/>
                </a:solidFill>
              </a:rPr>
              <a:t>Robert Hooke </a:t>
            </a:r>
            <a:r>
              <a:rPr lang="tr-TR" sz="2400"/>
              <a:t>(Robert Huk) şişe mantarı ile yaptığı çalışmalarda bal peteği görünümde yapılara rastladı. Bu yapılara </a:t>
            </a:r>
            <a:r>
              <a:rPr lang="tr-TR" sz="2400">
                <a:solidFill>
                  <a:srgbClr val="FF0066"/>
                </a:solidFill>
              </a:rPr>
              <a:t>hücre</a:t>
            </a:r>
            <a:r>
              <a:rPr lang="tr-TR" sz="2400"/>
              <a:t> adını verdi.</a:t>
            </a:r>
            <a:endParaRPr/>
          </a:p>
        </p:txBody>
      </p:sp>
      <p:pic>
        <p:nvPicPr>
          <p:cNvPr id="381" name="Google Shape;381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9933" y="4114800"/>
            <a:ext cx="4013081" cy="206387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4"/>
          <p:cNvSpPr txBox="1"/>
          <p:nvPr/>
        </p:nvSpPr>
        <p:spPr>
          <a:xfrm>
            <a:off x="1095554" y="6271404"/>
            <a:ext cx="36317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Antoni Van Leeuwenhoek</a:t>
            </a:r>
            <a:endParaRPr sz="1800">
              <a:solidFill>
                <a:srgbClr val="FF006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83" name="Google Shape;38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47424" y="4040217"/>
            <a:ext cx="1619250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4"/>
          <p:cNvSpPr txBox="1"/>
          <p:nvPr/>
        </p:nvSpPr>
        <p:spPr>
          <a:xfrm>
            <a:off x="6423804" y="6213176"/>
            <a:ext cx="17109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Robert Hooke </a:t>
            </a: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urple caution ile ilgili görsel sonucu" id="389" name="Google Shape;389;p65"/>
          <p:cNvSpPr/>
          <p:nvPr/>
        </p:nvSpPr>
        <p:spPr>
          <a:xfrm>
            <a:off x="155575" y="-2376488"/>
            <a:ext cx="5743575" cy="4953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90" name="Google Shape;39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7380" y="973689"/>
            <a:ext cx="5593871" cy="404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5"/>
          <p:cNvSpPr/>
          <p:nvPr/>
        </p:nvSpPr>
        <p:spPr>
          <a:xfrm>
            <a:off x="3447691" y="5244789"/>
            <a:ext cx="8744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Robert Hooke’un incelediği şişe mantarı</a:t>
            </a:r>
            <a:endParaRPr sz="1800">
              <a:solidFill>
                <a:srgbClr val="FF0066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256" y="0"/>
            <a:ext cx="7939673" cy="304628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6"/>
          <p:cNvSpPr/>
          <p:nvPr/>
        </p:nvSpPr>
        <p:spPr>
          <a:xfrm>
            <a:off x="909263" y="421240"/>
            <a:ext cx="231168" cy="28767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descr="orange caution ile ilgili görsel sonucu" id="398" name="Google Shape;398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364" y="5676472"/>
            <a:ext cx="814110" cy="81411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6"/>
          <p:cNvSpPr/>
          <p:nvPr/>
        </p:nvSpPr>
        <p:spPr>
          <a:xfrm>
            <a:off x="1411475" y="5859400"/>
            <a:ext cx="1056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rgbClr val="FF0066"/>
                </a:solidFill>
                <a:latin typeface="Lucida Sans"/>
                <a:ea typeface="Lucida Sans"/>
                <a:cs typeface="Lucida Sans"/>
                <a:sym typeface="Lucida Sans"/>
              </a:rPr>
              <a:t>Bilimsel bilgiler her zaman mutlak kesin değildir. Zaman içerisinde değişebilir ve gelişebilir.</a:t>
            </a:r>
            <a:endParaRPr/>
          </a:p>
        </p:txBody>
      </p:sp>
      <p:pic>
        <p:nvPicPr>
          <p:cNvPr id="400" name="Google Shape;400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256" y="3062801"/>
            <a:ext cx="7839182" cy="24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6"/>
          <p:cNvSpPr/>
          <p:nvPr/>
        </p:nvSpPr>
        <p:spPr>
          <a:xfrm>
            <a:off x="909263" y="3245734"/>
            <a:ext cx="231168" cy="28767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/>
          <p:nvPr>
            <p:ph idx="1" type="body"/>
          </p:nvPr>
        </p:nvSpPr>
        <p:spPr>
          <a:xfrm>
            <a:off x="609600" y="1181101"/>
            <a:ext cx="10718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Canlılarda aynı görevi yapan benzer özelliklere sahip hücrelerin bir araya gelmesiyle oluşmuş hücre topluluğuna </a:t>
            </a:r>
            <a:r>
              <a:rPr lang="tr-TR" sz="2400">
                <a:solidFill>
                  <a:srgbClr val="FF0066"/>
                </a:solidFill>
              </a:rPr>
              <a:t>doku</a:t>
            </a:r>
            <a:r>
              <a:rPr lang="tr-TR" sz="2400"/>
              <a:t> adı verilir.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Dokular bir araya gelerek </a:t>
            </a:r>
            <a:r>
              <a:rPr lang="tr-TR" sz="2400">
                <a:solidFill>
                  <a:srgbClr val="FF0066"/>
                </a:solidFill>
              </a:rPr>
              <a:t>organları</a:t>
            </a:r>
            <a:r>
              <a:rPr lang="tr-TR" sz="2400"/>
              <a:t> oluşturur. Organların bir araya gelmesiyle </a:t>
            </a:r>
            <a:r>
              <a:rPr lang="tr-TR" sz="2400">
                <a:solidFill>
                  <a:srgbClr val="FF0066"/>
                </a:solidFill>
              </a:rPr>
              <a:t>sistemler</a:t>
            </a:r>
            <a:r>
              <a:rPr lang="tr-TR" sz="2400"/>
              <a:t> oluşur. Sistemler ise bir araya gelerek </a:t>
            </a:r>
            <a:r>
              <a:rPr lang="tr-TR" sz="2400">
                <a:solidFill>
                  <a:srgbClr val="FF0066"/>
                </a:solidFill>
              </a:rPr>
              <a:t>organizmayı (canlıyı) </a:t>
            </a:r>
            <a:r>
              <a:rPr lang="tr-TR" sz="2400"/>
              <a:t>oluşturur. </a:t>
            </a:r>
            <a:endParaRPr sz="2400"/>
          </a:p>
        </p:txBody>
      </p:sp>
      <p:sp>
        <p:nvSpPr>
          <p:cNvPr id="407" name="Google Shape;407;p6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Hücreden Organizmaya</a:t>
            </a:r>
            <a:endParaRPr>
              <a:solidFill>
                <a:srgbClr val="FF0066"/>
              </a:solidFill>
            </a:endParaRPr>
          </a:p>
        </p:txBody>
      </p:sp>
      <p:pic>
        <p:nvPicPr>
          <p:cNvPr descr="bandicam 2019-06-10 12-58-39-200" id="408" name="Google Shape;408;p67"/>
          <p:cNvPicPr preferRelativeResize="0"/>
          <p:nvPr/>
        </p:nvPicPr>
        <p:blipFill rotWithShape="1">
          <a:blip r:embed="rId3">
            <a:alphaModFix/>
          </a:blip>
          <a:srcRect b="0" l="0" r="0" t="36809"/>
          <a:stretch/>
        </p:blipFill>
        <p:spPr>
          <a:xfrm>
            <a:off x="56173" y="3200401"/>
            <a:ext cx="11825653" cy="3997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4-1" id="413" name="Google Shape;41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4-2" id="418" name="Google Shape;41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7650" y="0"/>
            <a:ext cx="407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4-3" id="423" name="Google Shape;4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4-4" id="428" name="Google Shape;42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Hücre Zarı</a:t>
            </a:r>
            <a:endParaRPr>
              <a:solidFill>
                <a:srgbClr val="FF0066"/>
              </a:solidFill>
            </a:endParaRPr>
          </a:p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609600" y="1600201"/>
            <a:ext cx="501482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tr-TR" sz="2400"/>
              <a:t>Hücreyi çepeçevre sararak hücreye şekil veren ve hücreyi dış ortamdan ayıran yapıya </a:t>
            </a:r>
            <a:r>
              <a:rPr lang="tr-TR" sz="2400">
                <a:solidFill>
                  <a:srgbClr val="FF0066"/>
                </a:solidFill>
              </a:rPr>
              <a:t>hücre zarı </a:t>
            </a:r>
            <a:r>
              <a:rPr lang="tr-TR" sz="2400"/>
              <a:t>denir. 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8531" y="1319841"/>
            <a:ext cx="5615975" cy="4477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0-036" id="433" name="Google Shape;43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1-840" id="438" name="Google Shape;438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2-899" id="443" name="Google Shape;44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3-957" id="448" name="Google Shape;448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5-090" id="453" name="Google Shape;453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16-318" id="458" name="Google Shape;458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2-353" id="463" name="Google Shape;46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3-644" id="468" name="Google Shape;46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5-136" id="473" name="Google Shape;473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6-772" id="478" name="Google Shape;47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07-313" id="123" name="Google Shape;12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5577016" y="3674076"/>
            <a:ext cx="6054811" cy="247135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7-984" id="483" name="Google Shape;48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59-217" id="488" name="Google Shape;488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00-483" id="493" name="Google Shape;49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85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4400"/>
              <a:buFont typeface="Lucida Sans"/>
              <a:buNone/>
            </a:pPr>
            <a:r>
              <a:rPr lang="tr-TR">
                <a:solidFill>
                  <a:srgbClr val="FF0066"/>
                </a:solidFill>
              </a:rPr>
              <a:t>DEĞERLENDİRME </a:t>
            </a:r>
            <a:br>
              <a:rPr lang="tr-TR">
                <a:solidFill>
                  <a:srgbClr val="FF0066"/>
                </a:solidFill>
              </a:rPr>
            </a:br>
            <a:r>
              <a:rPr lang="tr-TR">
                <a:solidFill>
                  <a:srgbClr val="FF0066"/>
                </a:solidFill>
              </a:rPr>
              <a:t>SORULARI</a:t>
            </a:r>
            <a:endParaRPr>
              <a:solidFill>
                <a:srgbClr val="FF0066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04-806" id="503" name="Google Shape;503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06-257" id="508" name="Google Shape;508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Bandicam\bandicam 2018-11-12 18-30-54-472.jpg" id="513" name="Google Shape;513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84" y="953284"/>
            <a:ext cx="11981352" cy="447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hp\Desktop\Bandicam\bandicam 2018-11-12 18-30-54-472.jpg" id="518" name="Google Shape;518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84" y="953284"/>
            <a:ext cx="11981353" cy="447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9"/>
          <p:cNvSpPr/>
          <p:nvPr/>
        </p:nvSpPr>
        <p:spPr>
          <a:xfrm>
            <a:off x="9204384" y="1345720"/>
            <a:ext cx="379500" cy="422700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1-217" id="524" name="Google Shape;524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3-635" id="529" name="Google Shape;52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02-884"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5-144" id="534" name="Google Shape;534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6-573" id="539" name="Google Shape;539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8-436" id="544" name="Google Shape;54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39-950" id="549" name="Google Shape;549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45-006" id="554" name="Google Shape;554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46-600" id="559" name="Google Shape;559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12-616" id="564" name="Google Shape;56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"/>
            <a:ext cx="12192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14-206" id="569" name="Google Shape;569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"/>
            <a:ext cx="12192000" cy="668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4-01-34-332" id="574" name="Google Shape;57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7975"/>
            <a:ext cx="12192000" cy="62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8-02-22 14-01-36-119" id="579" name="Google Shape;579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07975"/>
            <a:ext cx="12192000" cy="624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5-04-993"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65113"/>
            <a:ext cx="12192000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51-634" id="584" name="Google Shape;58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53-058" id="589" name="Google Shape;589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54-360" id="594" name="Google Shape;594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55-940" id="599" name="Google Shape;599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01-065" id="604" name="Google Shape;604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3-00-02-721" id="609" name="Google Shape;609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63"/>
            <a:ext cx="12192000" cy="6694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41-993" id="614" name="Google Shape;614;p108"/>
          <p:cNvPicPr preferRelativeResize="0"/>
          <p:nvPr/>
        </p:nvPicPr>
        <p:blipFill rotWithShape="1">
          <a:blip r:embed="rId3">
            <a:alphaModFix/>
          </a:blip>
          <a:srcRect b="0" l="0" r="7476" t="0"/>
          <a:stretch/>
        </p:blipFill>
        <p:spPr>
          <a:xfrm>
            <a:off x="0" y="265113"/>
            <a:ext cx="11280531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8-43-156" id="619" name="Google Shape;619;p109"/>
          <p:cNvPicPr preferRelativeResize="0"/>
          <p:nvPr/>
        </p:nvPicPr>
        <p:blipFill rotWithShape="1">
          <a:blip r:embed="rId3">
            <a:alphaModFix/>
          </a:blip>
          <a:srcRect b="0" l="0" r="7548" t="0"/>
          <a:stretch/>
        </p:blipFill>
        <p:spPr>
          <a:xfrm>
            <a:off x="0" y="265113"/>
            <a:ext cx="11271738" cy="632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41-473" id="624" name="Google Shape;624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19-06-10 12-59-43-138" id="629" name="Google Shape;62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9063"/>
            <a:ext cx="12192000" cy="661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