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6858000" cx="12192000"/>
  <p:notesSz cx="6858000" cy="9144000"/>
  <p:embeddedFontLst>
    <p:embeddedFont>
      <p:font typeface="Quattrocento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QuattrocentoSans-bold.fntdata"/><Relationship Id="rId72" Type="http://schemas.openxmlformats.org/officeDocument/2006/relationships/font" Target="fonts/QuattrocentoSans-regular.fntdata"/><Relationship Id="rId31" Type="http://schemas.openxmlformats.org/officeDocument/2006/relationships/slide" Target="slides/slide26.xml"/><Relationship Id="rId75" Type="http://schemas.openxmlformats.org/officeDocument/2006/relationships/font" Target="fonts/QuattrocentoSans-boldItalic.fntdata"/><Relationship Id="rId30" Type="http://schemas.openxmlformats.org/officeDocument/2006/relationships/slide" Target="slides/slide25.xml"/><Relationship Id="rId74" Type="http://schemas.openxmlformats.org/officeDocument/2006/relationships/font" Target="fonts/QuattrocentoSans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7.jpg"/><Relationship Id="rId4" Type="http://schemas.openxmlformats.org/officeDocument/2006/relationships/image" Target="../media/image1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jpg"/><Relationship Id="rId4" Type="http://schemas.openxmlformats.org/officeDocument/2006/relationships/image" Target="../media/image1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Relationship Id="rId4" Type="http://schemas.openxmlformats.org/officeDocument/2006/relationships/image" Target="../media/image10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840" y="0"/>
            <a:ext cx="708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1120140" y="0"/>
            <a:ext cx="9144000" cy="1561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tr-TR" sz="4800">
                <a:solidFill>
                  <a:srgbClr val="FF0000"/>
                </a:solidFill>
              </a:rPr>
              <a:t>MADDE DÖNGÜLERİ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56-221"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3-05-408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7-41-353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7-42-826"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ctrTitle"/>
          </p:nvPr>
        </p:nvSpPr>
        <p:spPr>
          <a:xfrm>
            <a:off x="1044972" y="141280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tr-TR" sz="4800">
                <a:solidFill>
                  <a:srgbClr val="FF0000"/>
                </a:solidFill>
              </a:rPr>
              <a:t>AZOT DÖNGÜSÜ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4-09-952" id="160" name="Google Shape;1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4-20-516"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4-34-023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4-42-576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4-52-185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7-11-436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5-01-547"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5-09-624"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5-18-199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481584" y="10392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Ayrıştırıcılar (çürükçül bakteriler) organik maddeleri inorganik maddelere dönüştürürler.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Organik maddeler: bitki ve hayvan ölüleri, bitki artıkları(kopmuş yapraklar gibi) hayvan dışkıları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tr-TR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İnorganik maddeler: azot gazı (N2) 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Madde döngülerinin faydaları 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Canlıların yaşamaları için gereken maddelerin tükenmesini engeller.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Doğadaki döngüsü olan maddelerin belirli bir oranda kalmasını sağlar.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04-485"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05-901"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7-52-572" id="221" name="Google Shape;2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57-54-190" id="227" name="Google Shape;2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7-58-159" id="232" name="Google Shape;2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1139952" y="16710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tr-TR" sz="4800">
                <a:solidFill>
                  <a:srgbClr val="FF0000"/>
                </a:solidFill>
              </a:rPr>
              <a:t>KARBON VE OKSİJEN DÖNGÜSÜ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06-815" id="237" name="Google Shape;2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4-30-572"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0" cy="6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4-37-845"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0" cy="6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09-647" id="252" name="Google Shape;2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21-588" id="257" name="Google Shape;2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25-061"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28-352"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30-034"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32-926" id="277" name="Google Shape;2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34-690" id="282" name="Google Shape;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1-59-184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36-251"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37-743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40-673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41-953" id="302" name="Google Shape;3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8300"/>
            <a:ext cx="12192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Ozon Tabakası nedir?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8" name="Google Shape;308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</a:rPr>
              <a:t>Ozon tabakası atmosferin dış kısmında yoğun olarak bulunan bir gaz tabakasıdır. Ozon ismi verilen bir gazdan oluşmuştur.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hp\Desktop\Ekran Alıntısı.PNG" id="309" name="Google Shape;3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533" y="2977736"/>
            <a:ext cx="5802313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/>
          <p:nvPr>
            <p:ph type="title"/>
          </p:nvPr>
        </p:nvSpPr>
        <p:spPr>
          <a:xfrm>
            <a:off x="84682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Ozon Tabakasının Görevleri: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760562" y="962983"/>
            <a:ext cx="108316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Güneş’in zararlı ışınlarının(ultraviyole ışınları) yeryüzüne inmesini engeller.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Cilt kanserini engeller(zararlı ışınlar cilt kanseri yapabilir).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Katarakt gibi göz hastalıklarını azaltır.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Küresel ısınma etkisinin artmasını engeller. Buzulların erimesini azaltır.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Zararlı ışınların bağışıklık sistemimizi zayıflatmasını engeller.</a:t>
            </a:r>
            <a:endParaRPr/>
          </a:p>
        </p:txBody>
      </p:sp>
      <p:pic>
        <p:nvPicPr>
          <p:cNvPr id="316" name="Google Shape;3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517" y="4109884"/>
            <a:ext cx="4626813" cy="260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tr-TR" sz="2800">
                <a:solidFill>
                  <a:schemeClr val="dk1"/>
                </a:solidFill>
              </a:rPr>
              <a:t>İnsanların neden olduğu bazı olaylar ozon tabakasının incelmesine(seyrelmesine) neden olur. Bu durum dünyamız için zararlıdır.</a:t>
            </a:r>
            <a:endParaRPr/>
          </a:p>
        </p:txBody>
      </p:sp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795425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 Tabakasına Zarar Veren Faktörler: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Kloroflorokarbon (CFC) gazları ozona zarar verir.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CFC gazları daha çok parfümlerde ve spreylerde bulunur. Standartlara uygun   olmayan parfümler kullanmak ozon tabakasına zarar verebilir.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Sanayide kullanılan bazı maddeler de CFC maddeleri içermektedir.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23" name="Google Shape;3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9160" y="4523748"/>
            <a:ext cx="3628129" cy="175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Ozon tabakasının incelmesini önlemek için neler yapılabilir?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9" name="Google Shape;329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Kloroflorokarbon gazı kullanımı azaltılmalı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 dostu (NON CFC) ürünler tercih edilmeli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Fabrikalarda kullanılan atık maddelere dikkat edilmeli, atık maddeler azaltılmalı.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bandicam 2020-01-16 13-07-52-826" id="330" name="Google Shape;330;p59"/>
          <p:cNvPicPr preferRelativeResize="0"/>
          <p:nvPr/>
        </p:nvPicPr>
        <p:blipFill rotWithShape="1">
          <a:blip r:embed="rId3">
            <a:alphaModFix/>
          </a:blip>
          <a:srcRect b="596" l="5475" r="63025" t="44485"/>
          <a:stretch/>
        </p:blipFill>
        <p:spPr>
          <a:xfrm>
            <a:off x="3822192" y="3924011"/>
            <a:ext cx="3044952" cy="266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DEĞERLENDİRME SORULARI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59-835" id="340" name="Google Shape;34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08-912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01-688" id="345" name="Google Shape;34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08-069" id="350" name="Google Shape;35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09-877" id="355" name="Google Shape;35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20-292" id="360" name="Google Shape;36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1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5"/>
          <p:cNvSpPr/>
          <p:nvPr/>
        </p:nvSpPr>
        <p:spPr>
          <a:xfrm>
            <a:off x="0" y="429768"/>
            <a:ext cx="329184" cy="512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21-712" id="366" name="Google Shape;36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213"/>
            <a:ext cx="12192001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6"/>
          <p:cNvSpPr/>
          <p:nvPr/>
        </p:nvSpPr>
        <p:spPr>
          <a:xfrm>
            <a:off x="0" y="429768"/>
            <a:ext cx="329184" cy="512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25-820" id="372" name="Google Shape;3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0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26-973" id="377" name="Google Shape;37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0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28-785" id="382" name="Google Shape;38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0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9-30-604" id="387" name="Google Shape;38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538"/>
            <a:ext cx="12192000" cy="6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55-501" id="392" name="Google Shape;39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17-619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08-57-521" id="397" name="Google Shape;3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01-832" id="402" name="Google Shape;40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03-472" id="408" name="Google Shape;4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09-729" id="413" name="Google Shape;41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5"/>
          <p:cNvSpPr/>
          <p:nvPr/>
        </p:nvSpPr>
        <p:spPr>
          <a:xfrm>
            <a:off x="0" y="560439"/>
            <a:ext cx="137652" cy="2949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11-367" id="420" name="Google Shape;42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6"/>
          <p:cNvSpPr/>
          <p:nvPr/>
        </p:nvSpPr>
        <p:spPr>
          <a:xfrm>
            <a:off x="0" y="560439"/>
            <a:ext cx="137652" cy="2949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22-538" id="426" name="Google Shape;42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7"/>
          <p:cNvSpPr/>
          <p:nvPr/>
        </p:nvSpPr>
        <p:spPr>
          <a:xfrm>
            <a:off x="0" y="560439"/>
            <a:ext cx="137652" cy="2949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36-24-148" id="433" name="Google Shape;43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8"/>
          <p:cNvSpPr/>
          <p:nvPr/>
        </p:nvSpPr>
        <p:spPr>
          <a:xfrm>
            <a:off x="0" y="560439"/>
            <a:ext cx="137652" cy="2949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29-827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38-907"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6 22-32-47-184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"/>
            <a:ext cx="12192000" cy="590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