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12192000"/>
  <p:notesSz cx="6858000" cy="9144000"/>
  <p:embeddedFontLst>
    <p:embeddedFont>
      <p:font typeface="Quattrocento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QuattrocentoSans-regular.fntdata"/><Relationship Id="rId47" Type="http://schemas.openxmlformats.org/officeDocument/2006/relationships/slide" Target="slides/slide42.xml"/><Relationship Id="rId49" Type="http://schemas.openxmlformats.org/officeDocument/2006/relationships/font" Target="fonts/Quattrocento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QuattrocentoSans-boldItalic.fntdata"/><Relationship Id="rId50" Type="http://schemas.openxmlformats.org/officeDocument/2006/relationships/font" Target="fonts/Quattrocen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2b58bfe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b2b58bfe4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2b58bfe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b2b58bfe4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2b58bfe4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b2b58bfe43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2b58bfe4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b2b58bfe43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b2b58bfe4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b2b58bfe4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Relationship Id="rId4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Relationship Id="rId4" Type="http://schemas.openxmlformats.org/officeDocument/2006/relationships/image" Target="../media/image2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Relationship Id="rId4" Type="http://schemas.openxmlformats.org/officeDocument/2006/relationships/image" Target="../media/image2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Relationship Id="rId4" Type="http://schemas.openxmlformats.org/officeDocument/2006/relationships/image" Target="../media/image2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Relationship Id="rId4" Type="http://schemas.openxmlformats.org/officeDocument/2006/relationships/image" Target="../media/image2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Relationship Id="rId4" Type="http://schemas.openxmlformats.org/officeDocument/2006/relationships/image" Target="../media/image2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jpg"/><Relationship Id="rId4" Type="http://schemas.openxmlformats.org/officeDocument/2006/relationships/image" Target="../media/image2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Relationship Id="rId4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png"/><Relationship Id="rId4" Type="http://schemas.openxmlformats.org/officeDocument/2006/relationships/image" Target="../media/image2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jpg"/><Relationship Id="rId4" Type="http://schemas.openxmlformats.org/officeDocument/2006/relationships/hyperlink" Target="https://docs.google.com/presentation/d/1Fc6sgCrZrO836N3U-M9gSgNN610qZYDs2J1Yy-aoZ6c/edit?usp=sharing" TargetMode="External"/><Relationship Id="rId5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1455174" y="35099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800"/>
              <a:buFont typeface="Calibri"/>
              <a:buNone/>
            </a:pPr>
            <a:r>
              <a:rPr b="1" lang="tr-TR" sz="8800">
                <a:solidFill>
                  <a:srgbClr val="FFFF00"/>
                </a:solidFill>
              </a:rPr>
              <a:t>BİYOTEKNOLOJİ</a:t>
            </a:r>
            <a:endParaRPr b="1" sz="8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1-11-745"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9862"/>
            <a:ext cx="1219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/>
          <p:nvPr/>
        </p:nvSpPr>
        <p:spPr>
          <a:xfrm>
            <a:off x="0" y="4415588"/>
            <a:ext cx="42975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Akdeniz anemisi hastalığının tedavisinde</a:t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0" y="4697590"/>
            <a:ext cx="6096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Meyveli yoğurt üretiminde,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Vitamin tabletleri üretiminde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Çekirdeksiz karpuz üretiminde,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Daha büyük meyvelerin üretiminde,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Daha uzun raf ömrü olan gıdaların geliştirilmesinde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GDO(Genetiği değiştirilmiş organizma) üretiminde 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lurtmag.com/wp-content/uploads/2012/08/Watermelon_seedless.jpg"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812" y="217548"/>
            <a:ext cx="11125123" cy="6326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0-23-402"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8"/>
            <a:ext cx="12192000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0-26-235" id="154" name="Google Shape;1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8"/>
            <a:ext cx="12192000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0-29-130" id="159" name="Google Shape;1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8"/>
            <a:ext cx="12192000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0-31-356"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8"/>
            <a:ext cx="12192000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0-34-334" id="169" name="Google Shape;1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8"/>
            <a:ext cx="12192000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0-36-823" id="174" name="Google Shape;17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8"/>
            <a:ext cx="12192000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0-19-140" id="179" name="Google Shape;17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8"/>
            <a:ext cx="12192000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0-20-766" id="184" name="Google Shape;18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8"/>
            <a:ext cx="12192000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0-59-738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1-13-539" id="189" name="Google Shape;18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Quattrocento Sans"/>
              <a:buNone/>
            </a:pPr>
            <a:r>
              <a:rPr b="1" lang="tr-T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Biyo-teknolojinin diğer olumsuz yönleri :</a:t>
            </a:r>
            <a:endParaRPr b="1" sz="2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781693" y="16098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tr-TR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Ekolojik (doğal) dengeyi bozabilir.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Alerjik hastalıkların yaygınlaşmasına sebep olabilir.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Biyo-teknolojinin hızla gelişmesi dünyanın sosyal ve ekonomik yapısını olumsuz etkileyebilir.</a:t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1-15-377" id="200" name="Google Shape;20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1-16-997" id="205" name="Google Shape;2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ctrTitle"/>
          </p:nvPr>
        </p:nvSpPr>
        <p:spPr>
          <a:xfrm>
            <a:off x="1605116" y="126375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DEĞERLENDİRME SORULARI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7-30 17-05-18-561" id="215" name="Google Shape;21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7-30 17-05-20-262" id="221" name="Google Shape;22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03-07 10-40-11-213.jpg" id="226" name="Google Shape;22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1340" y="560717"/>
            <a:ext cx="6868557" cy="749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9"/>
          <p:cNvSpPr/>
          <p:nvPr/>
        </p:nvSpPr>
        <p:spPr>
          <a:xfrm>
            <a:off x="2330245" y="648929"/>
            <a:ext cx="746508" cy="88490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03-07 10-40-11-213.jpg" id="233" name="Google Shape;23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1340" y="560717"/>
            <a:ext cx="6868558" cy="749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0"/>
          <p:cNvSpPr/>
          <p:nvPr/>
        </p:nvSpPr>
        <p:spPr>
          <a:xfrm>
            <a:off x="2330245" y="648929"/>
            <a:ext cx="746400" cy="885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0"/>
          <p:cNvSpPr/>
          <p:nvPr/>
        </p:nvSpPr>
        <p:spPr>
          <a:xfrm>
            <a:off x="3076753" y="2863970"/>
            <a:ext cx="345000" cy="3450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3-47-515" id="241" name="Google Shape;24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4625"/>
            <a:ext cx="12192001" cy="650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1-01-436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345896" y="6045956"/>
            <a:ext cx="1104814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Türlerin Islahı; üretimde kullanılması gereken ürünleri sağlayan bitki ya da hayvanların daha verimli hale getirilmesi için türlerin DNA'sıyla oynanması ve bunların üretimdeki verimlerinin artırılması olayıdır.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3-48-942" id="246" name="Google Shape;24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4625"/>
            <a:ext cx="12192001" cy="650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7-30 17-05-36-698" id="251" name="Google Shape;25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4313"/>
            <a:ext cx="12192000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3"/>
          <p:cNvSpPr/>
          <p:nvPr/>
        </p:nvSpPr>
        <p:spPr>
          <a:xfrm>
            <a:off x="0" y="2713703"/>
            <a:ext cx="157316" cy="79641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3"/>
          <p:cNvSpPr/>
          <p:nvPr/>
        </p:nvSpPr>
        <p:spPr>
          <a:xfrm>
            <a:off x="378540" y="214313"/>
            <a:ext cx="368711" cy="79641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7-30 17-05-38-916" id="259" name="Google Shape;25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4313"/>
            <a:ext cx="12192000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4"/>
          <p:cNvSpPr/>
          <p:nvPr/>
        </p:nvSpPr>
        <p:spPr>
          <a:xfrm>
            <a:off x="378540" y="214313"/>
            <a:ext cx="368711" cy="79641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4"/>
          <p:cNvSpPr/>
          <p:nvPr/>
        </p:nvSpPr>
        <p:spPr>
          <a:xfrm>
            <a:off x="0" y="2713703"/>
            <a:ext cx="157316" cy="79641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1-10-205" id="266" name="Google Shape;2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688"/>
            <a:ext cx="12192000" cy="65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1-10-205" id="272" name="Google Shape;27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688"/>
            <a:ext cx="12192000" cy="652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6"/>
          <p:cNvSpPr/>
          <p:nvPr/>
        </p:nvSpPr>
        <p:spPr>
          <a:xfrm flipH="1">
            <a:off x="8802150" y="478720"/>
            <a:ext cx="399000" cy="345000"/>
          </a:xfrm>
          <a:prstGeom prst="ellipse">
            <a:avLst/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03-07 10-31-56-496.jpg"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0286" y="90241"/>
            <a:ext cx="6412300" cy="637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03-07 10-31-56-496.jpg" id="285" name="Google Shape;28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0286" y="90241"/>
            <a:ext cx="6412299" cy="637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8"/>
          <p:cNvSpPr/>
          <p:nvPr/>
        </p:nvSpPr>
        <p:spPr>
          <a:xfrm>
            <a:off x="5690556" y="6012612"/>
            <a:ext cx="345000" cy="3450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03-07 10-38-09-054.jpg" id="292" name="Google Shape;29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7936" y="1061048"/>
            <a:ext cx="5746717" cy="638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03-07 10-38-09-054.jpg" id="298" name="Google Shape;29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7936" y="1061048"/>
            <a:ext cx="5746717" cy="638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0"/>
          <p:cNvSpPr/>
          <p:nvPr/>
        </p:nvSpPr>
        <p:spPr>
          <a:xfrm>
            <a:off x="3257905" y="3969902"/>
            <a:ext cx="345000" cy="3450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1300" y="1802424"/>
            <a:ext cx="5285546" cy="342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1-03-689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1300" y="1802424"/>
            <a:ext cx="5285400" cy="3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2"/>
          <p:cNvSpPr/>
          <p:nvPr/>
        </p:nvSpPr>
        <p:spPr>
          <a:xfrm>
            <a:off x="2789087" y="4430099"/>
            <a:ext cx="358500" cy="326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2-02-670" id="318" name="Google Shape;31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000"/>
            <a:ext cx="12192000" cy="66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3"/>
          <p:cNvSpPr/>
          <p:nvPr/>
        </p:nvSpPr>
        <p:spPr>
          <a:xfrm>
            <a:off x="5717569" y="349321"/>
            <a:ext cx="523982" cy="5239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2-04-171" id="324" name="Google Shape;32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000"/>
            <a:ext cx="12192000" cy="66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4"/>
          <p:cNvSpPr/>
          <p:nvPr/>
        </p:nvSpPr>
        <p:spPr>
          <a:xfrm>
            <a:off x="5717569" y="349321"/>
            <a:ext cx="523982" cy="5239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5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5350" y="873300"/>
            <a:ext cx="1626650" cy="15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1-05-405"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315"/>
            <a:ext cx="12192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9407" y="6202130"/>
            <a:ext cx="5779509" cy="53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458" y="6164005"/>
            <a:ext cx="553949" cy="574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409772128_img20140903221145.jpg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615" y="1050893"/>
            <a:ext cx="6586572" cy="4928086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114" name="Google Shape;114;p18"/>
          <p:cNvSpPr txBox="1"/>
          <p:nvPr/>
        </p:nvSpPr>
        <p:spPr>
          <a:xfrm>
            <a:off x="4242312" y="6108078"/>
            <a:ext cx="4714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IŞIK SAÇAN BİTKİ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1-07-270"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00345"/>
            <a:ext cx="1219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1429818" y="6004389"/>
            <a:ext cx="9589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Oluşan klon kuzu başlangıçtaki canlıyla aynı kalıtsal yapıdadır.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458" y="5895655"/>
            <a:ext cx="553949" cy="574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1-09-798" id="126" name="Google Shape;1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461594" y="40906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DNA' larımızda yer alan bazların dizilimi hepimizde farklılık gösterir. Belirli tekniklerle bu dizilimin, tıpkı mürekkebe bastırılmış parmak izi gibi bir izinin çıkarılması işlemine </a:t>
            </a:r>
            <a:r>
              <a:rPr b="1"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DNA parmak izi </a:t>
            </a: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adı verilir.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6517" y="1808253"/>
            <a:ext cx="7127484" cy="43665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