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47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</p:sldIdLst>
  <p:sldSz cy="6858000" cx="12192000"/>
  <p:notesSz cx="6858000" cy="9144000"/>
  <p:embeddedFontLst>
    <p:embeddedFont>
      <p:font typeface="Quattrocento Sans"/>
      <p:regular r:id="rId54"/>
      <p:bold r:id="rId55"/>
      <p:italic r:id="rId56"/>
      <p:boldItalic r:id="rId5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font" Target="fonts/QuattrocentoSans-bold.fntdata"/><Relationship Id="rId10" Type="http://schemas.openxmlformats.org/officeDocument/2006/relationships/slide" Target="slides/slide4.xml"/><Relationship Id="rId54" Type="http://schemas.openxmlformats.org/officeDocument/2006/relationships/font" Target="fonts/QuattrocentoSans-regular.fntdata"/><Relationship Id="rId13" Type="http://schemas.openxmlformats.org/officeDocument/2006/relationships/slide" Target="slides/slide7.xml"/><Relationship Id="rId57" Type="http://schemas.openxmlformats.org/officeDocument/2006/relationships/font" Target="fonts/QuattrocentoSans-boldItalic.fntdata"/><Relationship Id="rId12" Type="http://schemas.openxmlformats.org/officeDocument/2006/relationships/slide" Target="slides/slide6.xml"/><Relationship Id="rId56" Type="http://schemas.openxmlformats.org/officeDocument/2006/relationships/font" Target="fonts/QuattrocentoSans-italic.fnt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tr-T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b283800876_0_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gb283800876_0_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b283800876_0_2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gb283800876_0_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3" name="Google Shape;263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b283800876_0_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0" name="Google Shape;270;gb283800876_0_2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gb283800876_0_2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4" name="Google Shape;284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1" name="Google Shape;291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aa07ab3aae_4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gaa07ab3aae_4_7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aa07ab3aae_4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gaa07ab3aae_4_8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b283800876_0_3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gb283800876_0_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c36e66ee09_0_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gc36e66ee09_0_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b283800876_0_4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gb283800876_0_4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8" name="Google Shape;378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p2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5" name="Google Shape;385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p2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Google Shape;393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b283800876_0_5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9" name="Google Shape;399;gb283800876_0_5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6" name="Google Shape;406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b283800876_0_6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2" name="Google Shape;412;gb283800876_0_6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9" name="Google Shape;419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b283800876_0_7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5" name="Google Shape;425;gb283800876_0_7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2" name="Google Shape;432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7" name="Google Shape;437;p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2" name="Google Shape;442;p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3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8" name="Google Shape;448;p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3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3" name="Google Shape;453;p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3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9" name="Google Shape;459;p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b283800876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gb283800876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b283800876_0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gb283800876_0_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Slaydı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Quattrocento Sans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ve Dikey Metin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key Başlık ve Metin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ş" type="blank">
  <p:cSld name="BLANK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Slaydı" type="title">
  <p:cSld name="TITLE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5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15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97" name="Google Shape;97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ve İçerik" type="obj">
  <p:cSld name="OBJECT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1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" name="Google Shape;103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ölüm Üstbilgisi" type="secHead">
  <p:cSld name="SECTION_HEADER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17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9" name="Google Shape;109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İki İçerik" type="twoObj">
  <p:cSld name="TWO_OBJECTS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18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5" name="Google Shape;115;p18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6" name="Google Shape;116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arşılaştırma" type="twoTxTwoObj">
  <p:cSld name="TWO_OBJECTS_WITH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19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2" name="Google Shape;122;p19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3" name="Google Shape;123;p19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4" name="Google Shape;124;p19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5" name="Google Shape;125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Yalnızca Başlık" type="titleOnly">
  <p:cSld name="TITLE_ONLY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lı İçerik" type="objTx">
  <p:cSld name="OBJECT_WITH_CAPTION_TEXT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21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36" name="Google Shape;136;p21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37" name="Google Shape;137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ve İçerik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Quattrocento Sans"/>
              <a:buNone/>
              <a:defRPr b="1" i="0"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810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4pPr>
            <a:lvl5pPr indent="-3810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lı Resim" type="picTx">
  <p:cSld name="PICTURE_WITH_CAPTION_TEXT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22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3" name="Google Shape;143;p22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44" name="Google Shape;144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, Dikey Metin" type="vertTx">
  <p:cSld name="VERTICAL_TEXT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23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0" name="Google Shape;150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key Başlık ve Metin" type="vertTitleAndTx">
  <p:cSld name="VERTICAL_TITLE_AND_VERTICAL_TEXT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4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24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6" name="Google Shape;156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ş" type="blank">
  <p:cSld name="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ölüm Üstbilgisi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Quattrocento Sans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İki İçerik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arşılaştırma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Yalnızca Başlık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lı İçerik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Quattrocento Sans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lı Resim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Quattrocento Sans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Quattrocento Sans"/>
              <a:buNone/>
              <a:defRPr b="0" i="0" sz="4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6" name="Google Shape;86;p1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Google Shape;87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Google Shape;89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Relationship Id="rId4" Type="http://schemas.openxmlformats.org/officeDocument/2006/relationships/image" Target="../media/image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Relationship Id="rId4" Type="http://schemas.openxmlformats.org/officeDocument/2006/relationships/image" Target="../media/image8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3.png"/><Relationship Id="rId4" Type="http://schemas.openxmlformats.org/officeDocument/2006/relationships/image" Target="../media/image8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3.png"/><Relationship Id="rId4" Type="http://schemas.openxmlformats.org/officeDocument/2006/relationships/image" Target="../media/image8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2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5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6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9.png"/><Relationship Id="rId4" Type="http://schemas.openxmlformats.org/officeDocument/2006/relationships/image" Target="../media/image8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9.png"/><Relationship Id="rId4" Type="http://schemas.openxmlformats.org/officeDocument/2006/relationships/image" Target="../media/image8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1.gif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4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3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0.png"/><Relationship Id="rId4" Type="http://schemas.openxmlformats.org/officeDocument/2006/relationships/image" Target="../media/image8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0.png"/><Relationship Id="rId4" Type="http://schemas.openxmlformats.org/officeDocument/2006/relationships/image" Target="../media/image8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2.png"/><Relationship Id="rId4" Type="http://schemas.openxmlformats.org/officeDocument/2006/relationships/image" Target="../media/image8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2.png"/><Relationship Id="rId4" Type="http://schemas.openxmlformats.org/officeDocument/2006/relationships/image" Target="../media/image8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6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7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5.png"/><Relationship Id="rId4" Type="http://schemas.openxmlformats.org/officeDocument/2006/relationships/image" Target="../media/image8.jp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5.png"/><Relationship Id="rId4" Type="http://schemas.openxmlformats.org/officeDocument/2006/relationships/image" Target="../media/image8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8.png"/><Relationship Id="rId4" Type="http://schemas.openxmlformats.org/officeDocument/2006/relationships/image" Target="../media/image8.jp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8.png"/><Relationship Id="rId4" Type="http://schemas.openxmlformats.org/officeDocument/2006/relationships/image" Target="../media/image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8.jp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30.png"/><Relationship Id="rId4" Type="http://schemas.openxmlformats.org/officeDocument/2006/relationships/image" Target="../media/image8.jp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30.png"/><Relationship Id="rId4" Type="http://schemas.openxmlformats.org/officeDocument/2006/relationships/image" Target="../media/image8.jp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9.jp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36.jp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35.jpg"/><Relationship Id="rId4" Type="http://schemas.openxmlformats.org/officeDocument/2006/relationships/image" Target="../media/image8.jp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34.jp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37.jpg"/><Relationship Id="rId4" Type="http://schemas.openxmlformats.org/officeDocument/2006/relationships/image" Target="../media/image8.jp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3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png"/><Relationship Id="rId4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processindustryforum.com/wp-content/uploads/2014/04/Chemical-industry.jpg" id="163" name="Google Shape;163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4968" y="1223963"/>
            <a:ext cx="5531435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5"/>
          <p:cNvSpPr txBox="1"/>
          <p:nvPr>
            <p:ph type="ctrTitle"/>
          </p:nvPr>
        </p:nvSpPr>
        <p:spPr>
          <a:xfrm>
            <a:off x="1254402" y="-1193800"/>
            <a:ext cx="9869317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Quattrocento Sans"/>
              <a:buNone/>
            </a:pPr>
            <a:r>
              <a:rPr b="1" lang="tr-TR" sz="4800">
                <a:solidFill>
                  <a:schemeClr val="accent2"/>
                </a:solidFill>
              </a:rPr>
              <a:t>TÜRKİYE’DE KİMYA ENDÜSTRİSİ</a:t>
            </a:r>
            <a:endParaRPr b="1" sz="4800">
              <a:solidFill>
                <a:schemeClr val="accent2"/>
              </a:solidFill>
            </a:endParaRPr>
          </a:p>
        </p:txBody>
      </p:sp>
      <p:pic>
        <p:nvPicPr>
          <p:cNvPr id="165" name="Google Shape;165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26403" y="1193800"/>
            <a:ext cx="5962650" cy="46021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34"/>
          <p:cNvPicPr preferRelativeResize="0"/>
          <p:nvPr/>
        </p:nvPicPr>
        <p:blipFill rotWithShape="1">
          <a:blip r:embed="rId3">
            <a:alphaModFix/>
          </a:blip>
          <a:srcRect b="0" l="0" r="5016" t="123"/>
          <a:stretch/>
        </p:blipFill>
        <p:spPr>
          <a:xfrm>
            <a:off x="2463507" y="216309"/>
            <a:ext cx="6458552" cy="6187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9664"/>
            <a:ext cx="1140542" cy="3932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35"/>
          <p:cNvPicPr preferRelativeResize="0"/>
          <p:nvPr/>
        </p:nvPicPr>
        <p:blipFill rotWithShape="1">
          <a:blip r:embed="rId3">
            <a:alphaModFix/>
          </a:blip>
          <a:srcRect b="0" l="0" r="5015" t="119"/>
          <a:stretch/>
        </p:blipFill>
        <p:spPr>
          <a:xfrm>
            <a:off x="2463507" y="216309"/>
            <a:ext cx="6458552" cy="6187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9664"/>
            <a:ext cx="1140542" cy="39329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35"/>
          <p:cNvSpPr/>
          <p:nvPr/>
        </p:nvSpPr>
        <p:spPr>
          <a:xfrm>
            <a:off x="2534527" y="5289352"/>
            <a:ext cx="432600" cy="383400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6"/>
          <p:cNvSpPr txBox="1"/>
          <p:nvPr>
            <p:ph idx="4294967295" type="body"/>
          </p:nvPr>
        </p:nvSpPr>
        <p:spPr>
          <a:xfrm>
            <a:off x="411400" y="260375"/>
            <a:ext cx="11429100" cy="435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b="0" lang="tr-TR" sz="24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Daha önceki yılların kimya sektörü ile ilgili verilere bakıldığında ülkemizin hammadde bakımından diğer ülkelere bağımlı olduğu (ülkemizde yeterli hammadde bulunmamaktadır) yani hammadde ihtiyacımızı  daha  çok  başka  ülkelerden ithal ettiğimizi (%70</a:t>
            </a:r>
            <a:r>
              <a:rPr lang="tr-TR" sz="2400"/>
              <a:t>’ini</a:t>
            </a:r>
            <a:r>
              <a:rPr b="0" lang="tr-TR" sz="24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) söyleyebiliriz. Fakat yine geçmişten günümüze kadar olan ithalat verileri incelendiğinde hammaddede dışa  bağımlılığımızın  giderek  azaldığı,  bazı  ürünlerde  ise ihracatımızın giderek arttığı görülmektedir.</a:t>
            </a:r>
            <a:endParaRPr sz="2000"/>
          </a:p>
        </p:txBody>
      </p:sp>
      <p:sp>
        <p:nvSpPr>
          <p:cNvPr id="236" name="Google Shape;236;p36"/>
          <p:cNvSpPr txBox="1"/>
          <p:nvPr/>
        </p:nvSpPr>
        <p:spPr>
          <a:xfrm>
            <a:off x="348520" y="2743198"/>
            <a:ext cx="10578483" cy="32295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tr-TR" sz="24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Ülkemizde bor hariç birçok hammadde ithal edilmektedir. Dünya’daki bor rezervlerinin %65’i ülkemizde bulunmaktadır.</a:t>
            </a:r>
            <a:endParaRPr/>
          </a:p>
        </p:txBody>
      </p:sp>
      <p:pic>
        <p:nvPicPr>
          <p:cNvPr id="237" name="Google Shape;237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77506" y="3559954"/>
            <a:ext cx="3621780" cy="3089298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238" name="Google Shape;238;p36"/>
          <p:cNvSpPr txBox="1"/>
          <p:nvPr/>
        </p:nvSpPr>
        <p:spPr>
          <a:xfrm>
            <a:off x="6961861" y="6279920"/>
            <a:ext cx="53251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rgbClr val="FFFF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Bor</a:t>
            </a:r>
            <a:endParaRPr sz="1800">
              <a:solidFill>
                <a:srgbClr val="FFFF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1-12-59-388" id="243" name="Google Shape;243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021" y="1595634"/>
            <a:ext cx="12192000" cy="6500813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37"/>
          <p:cNvSpPr txBox="1"/>
          <p:nvPr/>
        </p:nvSpPr>
        <p:spPr>
          <a:xfrm>
            <a:off x="1073607" y="261260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tr-TR" sz="2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Ülkemizde en çok ihtiyaç duyulan hammaddeler: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tr-TR" sz="2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Ham petrol (mineral yakıt)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tr-TR" sz="2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Metaller</a:t>
            </a:r>
            <a:endParaRPr sz="28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1-13-00-581" id="249" name="Google Shape;249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77800"/>
            <a:ext cx="12192000" cy="65008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79324" y="572474"/>
            <a:ext cx="8189794" cy="54021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79324" y="572474"/>
            <a:ext cx="8189795" cy="5402198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40"/>
          <p:cNvSpPr/>
          <p:nvPr/>
        </p:nvSpPr>
        <p:spPr>
          <a:xfrm>
            <a:off x="2250346" y="5425094"/>
            <a:ext cx="432600" cy="383400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1530" y="891565"/>
            <a:ext cx="10169844" cy="53228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9664"/>
            <a:ext cx="1140542" cy="3932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Google Shape;273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1530" y="891565"/>
            <a:ext cx="10169845" cy="53228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9664"/>
            <a:ext cx="1140542" cy="393290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42"/>
          <p:cNvSpPr/>
          <p:nvPr/>
        </p:nvSpPr>
        <p:spPr>
          <a:xfrm>
            <a:off x="9565547" y="998097"/>
            <a:ext cx="432600" cy="383400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3"/>
          <p:cNvSpPr txBox="1"/>
          <p:nvPr>
            <p:ph idx="4294967295" type="body"/>
          </p:nvPr>
        </p:nvSpPr>
        <p:spPr>
          <a:xfrm>
            <a:off x="579082" y="2665567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b="0" lang="tr-TR" sz="2400"/>
              <a:t>Ülkemizin kimya sanayisi; plastik, kauçuk, mineral yağlar ve yakıtlar, boya, ilaç, kozmetik, organik ve inorganik kimyasallar gibi her biri başlı başına yüksek  istihda</a:t>
            </a:r>
            <a:r>
              <a:rPr lang="tr-TR" sz="2400"/>
              <a:t>m(iş gücü)</a:t>
            </a:r>
            <a:r>
              <a:rPr b="0" lang="tr-TR" sz="2400"/>
              <a:t>  ve  vergi  sağlayan  alt  sektörleriyle  geleceğin Türkiye'sinin sağlam temeller üzerine inşa edilmesine önemli katkı sağlamaktadır.  </a:t>
            </a:r>
            <a:endParaRPr b="0" sz="140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281" name="Google Shape;281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87544" y="311201"/>
            <a:ext cx="8698676" cy="20085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6"/>
          <p:cNvSpPr txBox="1"/>
          <p:nvPr>
            <p:ph type="title"/>
          </p:nvPr>
        </p:nvSpPr>
        <p:spPr>
          <a:xfrm>
            <a:off x="660645" y="4653038"/>
            <a:ext cx="10658383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Quattrocento Sans"/>
              <a:buNone/>
            </a:pPr>
            <a:r>
              <a:rPr b="0" lang="tr-TR" sz="2400"/>
              <a:t>Ülkemiz bor madeninde Dünya lideridir. Toplam 1 milyar 176 milyon ton olan dünya bor madeni rezervinin 851 milyon tonu Türkiye'de bulunmaktadır. Peki bor madenini hangi endüstri dalı ürün haline dönüştürebilir?</a:t>
            </a:r>
            <a:endParaRPr b="0" sz="2400"/>
          </a:p>
        </p:txBody>
      </p:sp>
      <p:pic>
        <p:nvPicPr>
          <p:cNvPr id="171" name="Google Shape;171;p2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34973" y="102893"/>
            <a:ext cx="5101664" cy="4113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44"/>
          <p:cNvSpPr txBox="1"/>
          <p:nvPr>
            <p:ph idx="4294967295" type="title"/>
          </p:nvPr>
        </p:nvSpPr>
        <p:spPr>
          <a:xfrm>
            <a:off x="426128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33C0B"/>
              </a:buClr>
              <a:buSzPts val="2800"/>
              <a:buFont typeface="Quattrocento Sans"/>
              <a:buNone/>
            </a:pPr>
            <a:r>
              <a:rPr b="1" lang="tr-TR" sz="2800">
                <a:solidFill>
                  <a:srgbClr val="833C0B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Geçmişten Günümüze Türkiye'de Kimya Endüstrisi Gelişimi</a:t>
            </a:r>
            <a:endParaRPr b="1" sz="2800">
              <a:solidFill>
                <a:srgbClr val="833C0B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88" name="Google Shape;288;p44"/>
          <p:cNvSpPr txBox="1"/>
          <p:nvPr>
            <p:ph idx="4294967295" type="body"/>
          </p:nvPr>
        </p:nvSpPr>
        <p:spPr>
          <a:xfrm>
            <a:off x="426128" y="1461641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b="0" lang="tr-TR" sz="2200">
                <a:solidFill>
                  <a:schemeClr val="dk1"/>
                </a:solidFill>
              </a:rPr>
              <a:t>Türkiye'de  kimya  sanayisi  gelişimi  çok  yakın  bir  tarihe dayanmaktadır.  Osmanlı  döneminde,  sabun,  deterjan  gibi  bazı temizlik  ürünleri  üretim  sanayisi  dışında  kimya  sanayisi bulunmamaktaydı.</a:t>
            </a:r>
            <a:endParaRPr/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b="0" lang="tr-TR" sz="2200">
                <a:solidFill>
                  <a:schemeClr val="dk1"/>
                </a:solidFill>
              </a:rPr>
              <a:t>Cumhuriyetin ilan edilmesinden sonra kimyasal madde üreten tesislerin kurulmasıyla birlikte tıp, patlayıcı, deterjan, mürekkep  ve  tekstil  boyaları  üretilmeye  başlanmıştır.  1900'lü yılların  ortalarına  doğru  kimya  sanayisi gelişimi  hız  kazanmıştır. </a:t>
            </a:r>
            <a:endParaRPr/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tr-TR" sz="2200"/>
              <a:t>Daha  sonraki  yıllarda  ise  devlet  eliyle  petrokimya,  organik  ve inorganik temel kimyasallar ve gübre üretimi gibi alanlara yatırımlar gerçekleştirilmiştir. </a:t>
            </a:r>
            <a:endParaRPr sz="2200"/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tr-TR" sz="2200"/>
              <a:t>1950 yılında itibaren özel sektörde kimya endüstrisi alanında faaliyet göstermiştir. </a:t>
            </a:r>
            <a:endParaRPr/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tr-TR" sz="2200"/>
              <a:t>1980'li  yıllardan  itibaren  ihracata  dayalı politikalarla  birlikte  sektör  günümüzdeki  gelişmişlik  düzeyine ulaşmıştır. Bu dönemde ithalat ve ihracat gelişmiş, başta ülkemizde olmak  üzere  otomotiv  ve  tekstil  alanlarında  pek  çok  girdi sağlanmıştır.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b="0" sz="24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1-12-55-734" id="294" name="Google Shape;294;p45"/>
          <p:cNvPicPr preferRelativeResize="0"/>
          <p:nvPr/>
        </p:nvPicPr>
        <p:blipFill rotWithShape="1">
          <a:blip r:embed="rId3">
            <a:alphaModFix/>
          </a:blip>
          <a:srcRect b="0" l="0" r="0" t="29980"/>
          <a:stretch/>
        </p:blipFill>
        <p:spPr>
          <a:xfrm>
            <a:off x="92467" y="981183"/>
            <a:ext cx="12192000" cy="45518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12-27 11-51-07-160" id="299" name="Google Shape;299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8138" y="0"/>
            <a:ext cx="115157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12-27 11-51-08-662" id="304" name="Google Shape;304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8138" y="0"/>
            <a:ext cx="115157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Google Shape;309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01207" y="938647"/>
            <a:ext cx="7937304" cy="4405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9664"/>
            <a:ext cx="1140542" cy="3932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Google Shape;315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01207" y="938647"/>
            <a:ext cx="7937303" cy="4405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9664"/>
            <a:ext cx="1140542" cy="393290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49"/>
          <p:cNvSpPr/>
          <p:nvPr/>
        </p:nvSpPr>
        <p:spPr>
          <a:xfrm flipH="1" rot="10800000">
            <a:off x="5994146" y="4704457"/>
            <a:ext cx="433200" cy="639900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50"/>
          <p:cNvSpPr txBox="1"/>
          <p:nvPr>
            <p:ph idx="4294967295" type="title"/>
          </p:nvPr>
        </p:nvSpPr>
        <p:spPr>
          <a:xfrm>
            <a:off x="672833" y="4489807"/>
            <a:ext cx="10928554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Quattrocento Sans"/>
              <a:buNone/>
            </a:pPr>
            <a:r>
              <a:rPr lang="tr-TR" sz="24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Petrol ve petrol ürünleri; deterjan, sabun, ilaç kimyasalları, boya  gibi  ürünleri  üreten  kimya  firmalarının  çoğu</a:t>
            </a:r>
            <a:r>
              <a:rPr lang="tr-TR" sz="2400">
                <a:solidFill>
                  <a:srgbClr val="833C0B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,  Marmara Bölgesinin </a:t>
            </a:r>
            <a:r>
              <a:rPr lang="tr-TR" sz="24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üç büyük sanayi ili olan </a:t>
            </a:r>
            <a:r>
              <a:rPr lang="tr-TR" sz="2400">
                <a:solidFill>
                  <a:srgbClr val="833C0B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İstanbul, Kocaeli ve Sakarya’da, Ege  Bölgesi’nde  İzmir’de  </a:t>
            </a:r>
            <a:r>
              <a:rPr lang="tr-TR" sz="24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yerleşim gösterirken;  petrol ürünleri tesislerinin bir kısmı </a:t>
            </a:r>
            <a:r>
              <a:rPr lang="tr-TR" sz="2400">
                <a:solidFill>
                  <a:srgbClr val="833C0B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Akdeniz Bölgesi’nde </a:t>
            </a:r>
            <a:r>
              <a:rPr lang="tr-TR" sz="24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toplanmıştır. Ayrıca  Akdeniz Bölgesi’nde, ana ham maddelerden olan soda, bikromat  gibi  ürünlerin  önemli  üretim  merkezleri de  bulunmaktadır. Akdeniz Bölgesi en çok gübre tesisinin bulunduğu bölgemizdir. </a:t>
            </a:r>
            <a:r>
              <a:rPr lang="tr-TR" sz="2400"/>
              <a:t>Karadeniz Bölgesi’nde de gübre fabrikaları göze çarpmaktadır.</a:t>
            </a:r>
            <a:endParaRPr sz="240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descr="türkiye ile ilgili görsel sonucu" id="323" name="Google Shape;323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2460" y="123736"/>
            <a:ext cx="10565963" cy="35915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" name="Google Shape;328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7452" y="204187"/>
            <a:ext cx="11934547" cy="5788240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51"/>
          <p:cNvSpPr txBox="1"/>
          <p:nvPr/>
        </p:nvSpPr>
        <p:spPr>
          <a:xfrm>
            <a:off x="4837948" y="6139244"/>
            <a:ext cx="288566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000">
                <a:solidFill>
                  <a:srgbClr val="FF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Samsun Gübre Fabrikası</a:t>
            </a:r>
            <a:endParaRPr sz="2000">
              <a:solidFill>
                <a:srgbClr val="FF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" name="Google Shape;334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4233" y="285903"/>
            <a:ext cx="10530348" cy="5830811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52"/>
          <p:cNvSpPr txBox="1"/>
          <p:nvPr/>
        </p:nvSpPr>
        <p:spPr>
          <a:xfrm>
            <a:off x="4476277" y="6266726"/>
            <a:ext cx="342625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rgbClr val="FF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PETKİM Petrokimya Tesisi-İZMİR</a:t>
            </a:r>
            <a:endParaRPr sz="1800">
              <a:solidFill>
                <a:srgbClr val="FF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" name="Google Shape;340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5639" y="157317"/>
            <a:ext cx="11257935" cy="5732206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53"/>
          <p:cNvSpPr txBox="1"/>
          <p:nvPr/>
        </p:nvSpPr>
        <p:spPr>
          <a:xfrm>
            <a:off x="4167982" y="6361661"/>
            <a:ext cx="375551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rgbClr val="FF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TÜPRAŞ Petrokimya Tesisi-KOCAELİ</a:t>
            </a:r>
            <a:endParaRPr sz="1800">
              <a:solidFill>
                <a:srgbClr val="FF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7"/>
          <p:cNvSpPr txBox="1"/>
          <p:nvPr>
            <p:ph idx="1" type="body"/>
          </p:nvPr>
        </p:nvSpPr>
        <p:spPr>
          <a:xfrm>
            <a:off x="779200" y="528500"/>
            <a:ext cx="11023500" cy="435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tr-TR"/>
              <a:t>Kimya endüstrisi; plastik, sabun, deterjan, çamaşır suyu, gübre, petrokimya, ilaç,  boya  ve vernik  vb. gibi  çeşitli  kimyasal  hammadde  ve tüketim ürünlerinin üretiminin gerçekleştirildiği tesislerden (fabrikalardan) oluşmaktadır.</a:t>
            </a:r>
            <a:endParaRPr/>
          </a:p>
        </p:txBody>
      </p:sp>
      <p:pic>
        <p:nvPicPr>
          <p:cNvPr id="177" name="Google Shape;177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56210" y="2196886"/>
            <a:ext cx="6777957" cy="42059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" name="Google Shape;346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54477" y="412426"/>
            <a:ext cx="5486400" cy="551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9664"/>
            <a:ext cx="1140542" cy="393290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54"/>
          <p:cNvSpPr txBox="1"/>
          <p:nvPr/>
        </p:nvSpPr>
        <p:spPr>
          <a:xfrm>
            <a:off x="3343525" y="607900"/>
            <a:ext cx="1063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600">
                <a:latin typeface="Quattrocento Sans"/>
                <a:ea typeface="Quattrocento Sans"/>
                <a:cs typeface="Quattrocento Sans"/>
                <a:sym typeface="Quattrocento Sans"/>
              </a:rPr>
              <a:t>1</a:t>
            </a:r>
            <a:endParaRPr b="1" sz="160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49" name="Google Shape;349;p54"/>
          <p:cNvSpPr txBox="1"/>
          <p:nvPr/>
        </p:nvSpPr>
        <p:spPr>
          <a:xfrm>
            <a:off x="5899075" y="607900"/>
            <a:ext cx="1063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600">
                <a:latin typeface="Quattrocento Sans"/>
                <a:ea typeface="Quattrocento Sans"/>
                <a:cs typeface="Quattrocento Sans"/>
                <a:sym typeface="Quattrocento Sans"/>
              </a:rPr>
              <a:t>2</a:t>
            </a:r>
            <a:endParaRPr b="1" sz="160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50" name="Google Shape;350;p54"/>
          <p:cNvSpPr txBox="1"/>
          <p:nvPr/>
        </p:nvSpPr>
        <p:spPr>
          <a:xfrm>
            <a:off x="3254475" y="2555975"/>
            <a:ext cx="1063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600">
                <a:latin typeface="Quattrocento Sans"/>
                <a:ea typeface="Quattrocento Sans"/>
                <a:cs typeface="Quattrocento Sans"/>
                <a:sym typeface="Quattrocento Sans"/>
              </a:rPr>
              <a:t>3</a:t>
            </a:r>
            <a:endParaRPr b="1" sz="160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51" name="Google Shape;351;p54"/>
          <p:cNvSpPr txBox="1"/>
          <p:nvPr/>
        </p:nvSpPr>
        <p:spPr>
          <a:xfrm>
            <a:off x="5899075" y="2555975"/>
            <a:ext cx="1063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600">
                <a:latin typeface="Quattrocento Sans"/>
                <a:ea typeface="Quattrocento Sans"/>
                <a:cs typeface="Quattrocento Sans"/>
                <a:sym typeface="Quattrocento Sans"/>
              </a:rPr>
              <a:t>4</a:t>
            </a:r>
            <a:endParaRPr b="1" sz="160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" name="Google Shape;356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54477" y="412426"/>
            <a:ext cx="5486401" cy="5516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5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9664"/>
            <a:ext cx="1140542" cy="393290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p55"/>
          <p:cNvSpPr txBox="1"/>
          <p:nvPr/>
        </p:nvSpPr>
        <p:spPr>
          <a:xfrm>
            <a:off x="3343525" y="607900"/>
            <a:ext cx="1063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600">
                <a:latin typeface="Quattrocento Sans"/>
                <a:ea typeface="Quattrocento Sans"/>
                <a:cs typeface="Quattrocento Sans"/>
                <a:sym typeface="Quattrocento Sans"/>
              </a:rPr>
              <a:t>1</a:t>
            </a:r>
            <a:endParaRPr b="1" sz="160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59" name="Google Shape;359;p55"/>
          <p:cNvSpPr txBox="1"/>
          <p:nvPr/>
        </p:nvSpPr>
        <p:spPr>
          <a:xfrm>
            <a:off x="5899075" y="607900"/>
            <a:ext cx="1063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600">
                <a:latin typeface="Quattrocento Sans"/>
                <a:ea typeface="Quattrocento Sans"/>
                <a:cs typeface="Quattrocento Sans"/>
                <a:sym typeface="Quattrocento Sans"/>
              </a:rPr>
              <a:t>2</a:t>
            </a:r>
            <a:endParaRPr b="1" sz="160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60" name="Google Shape;360;p55"/>
          <p:cNvSpPr txBox="1"/>
          <p:nvPr/>
        </p:nvSpPr>
        <p:spPr>
          <a:xfrm>
            <a:off x="3254475" y="2555975"/>
            <a:ext cx="1063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600">
                <a:latin typeface="Quattrocento Sans"/>
                <a:ea typeface="Quattrocento Sans"/>
                <a:cs typeface="Quattrocento Sans"/>
                <a:sym typeface="Quattrocento Sans"/>
              </a:rPr>
              <a:t>3</a:t>
            </a:r>
            <a:endParaRPr b="1" sz="160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61" name="Google Shape;361;p55"/>
          <p:cNvSpPr txBox="1"/>
          <p:nvPr/>
        </p:nvSpPr>
        <p:spPr>
          <a:xfrm>
            <a:off x="5899075" y="2555975"/>
            <a:ext cx="1063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600">
                <a:latin typeface="Quattrocento Sans"/>
                <a:ea typeface="Quattrocento Sans"/>
                <a:cs typeface="Quattrocento Sans"/>
                <a:sym typeface="Quattrocento Sans"/>
              </a:rPr>
              <a:t>4</a:t>
            </a:r>
            <a:endParaRPr b="1" sz="160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62" name="Google Shape;362;p55"/>
          <p:cNvSpPr/>
          <p:nvPr/>
        </p:nvSpPr>
        <p:spPr>
          <a:xfrm>
            <a:off x="5565057" y="5545393"/>
            <a:ext cx="432600" cy="383400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Google Shape;367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16826" y="993059"/>
            <a:ext cx="5742039" cy="4355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9664"/>
            <a:ext cx="1140542" cy="3932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3" name="Google Shape;373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16826" y="993059"/>
            <a:ext cx="5742039" cy="4355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9664"/>
            <a:ext cx="1140542" cy="393290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p57"/>
          <p:cNvSpPr/>
          <p:nvPr/>
        </p:nvSpPr>
        <p:spPr>
          <a:xfrm>
            <a:off x="5653547" y="4336025"/>
            <a:ext cx="432600" cy="383400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1-21 12-02-41-181" id="381" name="Google Shape;381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8407" y="-167096"/>
            <a:ext cx="12192000" cy="6149975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58"/>
          <p:cNvSpPr txBox="1"/>
          <p:nvPr/>
        </p:nvSpPr>
        <p:spPr>
          <a:xfrm>
            <a:off x="345891" y="4774859"/>
            <a:ext cx="11678961" cy="20005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tr-TR" sz="22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TÜBİTAK(Türkiye Bilimsel ve Teknolojik Araştırma Kurumu)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tr-TR" sz="22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KOSGEB(Küçük ve Orta Ölçekli İşletmeleri Geliştirme ve Destekleme İdaresi Başkanlığı)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tr-TR" sz="22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Türk Standartları Enstitüsü(TSE)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tr-TR" sz="22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TÜPRAŞ</a:t>
            </a:r>
            <a:endParaRPr sz="22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FF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59"/>
          <p:cNvSpPr txBox="1"/>
          <p:nvPr>
            <p:ph idx="4294967295" type="title"/>
          </p:nvPr>
        </p:nvSpPr>
        <p:spPr>
          <a:xfrm>
            <a:off x="311100" y="189660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Quattrocento Sans"/>
              <a:buNone/>
            </a:pPr>
            <a:r>
              <a:rPr b="0" lang="tr-TR" sz="3600">
                <a:solidFill>
                  <a:srgbClr val="FF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Kimya Endüstrisinde Yer Alan Başlıca Meslekler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Quattrocento Sans"/>
              <a:buNone/>
            </a:pPr>
            <a:r>
              <a:rPr b="0" lang="tr-TR" sz="40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 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Quattrocento Sans"/>
              <a:buNone/>
            </a:pPr>
            <a:r>
              <a:rPr b="0" lang="tr-TR" sz="24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Kimya Mühendisliği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Quattrocento Sans"/>
              <a:buNone/>
            </a:pPr>
            <a:r>
              <a:rPr b="0" lang="tr-TR" sz="24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Maden Mühendisliği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Quattrocento Sans"/>
              <a:buNone/>
            </a:pPr>
            <a:r>
              <a:rPr b="0" lang="tr-TR" sz="24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Petrol Mühendisliği</a:t>
            </a:r>
            <a:br>
              <a:rPr b="0" lang="tr-TR" sz="24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lang="tr-TR" sz="2400">
                <a:latin typeface="Quattrocento Sans"/>
                <a:ea typeface="Quattrocento Sans"/>
                <a:cs typeface="Quattrocento Sans"/>
                <a:sym typeface="Quattrocento Sans"/>
              </a:rPr>
              <a:t>Petrokimya mühendisliği</a:t>
            </a:r>
            <a:endParaRPr b="0" sz="24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Quattrocento Sans"/>
              <a:buNone/>
            </a:pPr>
            <a:r>
              <a:rPr b="0" lang="tr-TR" sz="24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Gıda Mühendisliği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Quattrocento Sans"/>
              <a:buNone/>
            </a:pPr>
            <a:r>
              <a:rPr b="0" lang="tr-TR" sz="24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Ziraat Mühendisliği</a:t>
            </a:r>
            <a:br>
              <a:rPr b="0" lang="tr-TR" sz="24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lang="tr-TR" sz="2400">
                <a:latin typeface="Quattrocento Sans"/>
                <a:ea typeface="Quattrocento Sans"/>
                <a:cs typeface="Quattrocento Sans"/>
                <a:sym typeface="Quattrocento Sans"/>
              </a:rPr>
              <a:t>Kimyagerlik</a:t>
            </a:r>
            <a:br>
              <a:rPr lang="tr-TR" sz="2400"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lang="tr-TR" sz="2400">
                <a:latin typeface="Quattrocento Sans"/>
                <a:ea typeface="Quattrocento Sans"/>
                <a:cs typeface="Quattrocento Sans"/>
                <a:sym typeface="Quattrocento Sans"/>
              </a:rPr>
              <a:t>Lastik Teknisyenliği</a:t>
            </a:r>
            <a:br>
              <a:rPr lang="tr-TR" sz="2400"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lang="tr-TR" sz="2400">
                <a:latin typeface="Quattrocento Sans"/>
                <a:ea typeface="Quattrocento Sans"/>
                <a:cs typeface="Quattrocento Sans"/>
                <a:sym typeface="Quattrocento Sans"/>
              </a:rPr>
              <a:t>Biyokimyagerlik</a:t>
            </a:r>
            <a:br>
              <a:rPr lang="tr-TR" sz="2400"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lang="tr-TR" sz="2400">
                <a:latin typeface="Quattrocento Sans"/>
                <a:ea typeface="Quattrocento Sans"/>
                <a:cs typeface="Quattrocento Sans"/>
                <a:sym typeface="Quattrocento Sans"/>
              </a:rPr>
              <a:t>Tıp doktorluğu</a:t>
            </a:r>
            <a:endParaRPr b="0" sz="24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Quattrocento Sans"/>
              <a:buNone/>
            </a:pPr>
            <a:r>
              <a:t/>
            </a:r>
            <a:endParaRPr b="0" sz="400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389" name="Google Shape;389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62422" y="617724"/>
            <a:ext cx="4536756" cy="2848282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390" name="Google Shape;390;p59"/>
          <p:cNvSpPr txBox="1"/>
          <p:nvPr/>
        </p:nvSpPr>
        <p:spPr>
          <a:xfrm>
            <a:off x="8188773" y="3565390"/>
            <a:ext cx="225350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000">
                <a:solidFill>
                  <a:srgbClr val="FF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Kimya Mühendisleri</a:t>
            </a:r>
            <a:endParaRPr sz="2000">
              <a:solidFill>
                <a:srgbClr val="FF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5" name="Google Shape;395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12611" y="1188272"/>
            <a:ext cx="8271412" cy="45822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p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9664"/>
            <a:ext cx="1140542" cy="3932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1" name="Google Shape;401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12611" y="1188272"/>
            <a:ext cx="8271412" cy="458221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Google Shape;402;p6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9664"/>
            <a:ext cx="1140542" cy="393290"/>
          </a:xfrm>
          <a:prstGeom prst="rect">
            <a:avLst/>
          </a:prstGeom>
          <a:noFill/>
          <a:ln>
            <a:noFill/>
          </a:ln>
        </p:spPr>
      </p:pic>
      <p:sp>
        <p:nvSpPr>
          <p:cNvPr id="403" name="Google Shape;403;p61"/>
          <p:cNvSpPr/>
          <p:nvPr/>
        </p:nvSpPr>
        <p:spPr>
          <a:xfrm>
            <a:off x="2781287" y="5148189"/>
            <a:ext cx="432600" cy="418200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" name="Google Shape;408;p6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3729" y="1233996"/>
            <a:ext cx="10515600" cy="412188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p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9664"/>
            <a:ext cx="1140542" cy="3932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" name="Google Shape;414;p6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3729" y="1233996"/>
            <a:ext cx="10515600" cy="412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p6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9664"/>
            <a:ext cx="1140542" cy="393290"/>
          </a:xfrm>
          <a:prstGeom prst="rect">
            <a:avLst/>
          </a:prstGeom>
          <a:noFill/>
          <a:ln>
            <a:noFill/>
          </a:ln>
        </p:spPr>
      </p:pic>
      <p:sp>
        <p:nvSpPr>
          <p:cNvPr id="416" name="Google Shape;416;p63"/>
          <p:cNvSpPr/>
          <p:nvPr/>
        </p:nvSpPr>
        <p:spPr>
          <a:xfrm>
            <a:off x="835073" y="4731798"/>
            <a:ext cx="469800" cy="420000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2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59742" y="1445343"/>
            <a:ext cx="6971071" cy="3824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9664"/>
            <a:ext cx="1140542" cy="3932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1" name="Google Shape;421;p6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95648" y="1087006"/>
            <a:ext cx="7259070" cy="493205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Google Shape;422;p6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9664"/>
            <a:ext cx="1140542" cy="3932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7" name="Google Shape;427;p6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95648" y="1087006"/>
            <a:ext cx="7259100" cy="493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Google Shape;428;p6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9664"/>
            <a:ext cx="1140542" cy="393290"/>
          </a:xfrm>
          <a:prstGeom prst="rect">
            <a:avLst/>
          </a:prstGeom>
          <a:noFill/>
          <a:ln>
            <a:noFill/>
          </a:ln>
        </p:spPr>
      </p:pic>
      <p:sp>
        <p:nvSpPr>
          <p:cNvPr id="429" name="Google Shape;429;p65"/>
          <p:cNvSpPr/>
          <p:nvPr/>
        </p:nvSpPr>
        <p:spPr>
          <a:xfrm>
            <a:off x="5888589" y="4889687"/>
            <a:ext cx="476700" cy="410400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1-13-31-450" id="434" name="Google Shape;434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2550"/>
            <a:ext cx="12192000" cy="669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1-13-32-893" id="439" name="Google Shape;439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2550"/>
            <a:ext cx="12192000" cy="669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8-07 18-49-05-370" id="444" name="Google Shape;444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8263"/>
            <a:ext cx="12192000" cy="6719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445" name="Google Shape;445;p6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9664"/>
            <a:ext cx="1140542" cy="3932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8-07 18-49-08-260" id="450" name="Google Shape;450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8263"/>
            <a:ext cx="12192000" cy="6719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8-07 18-49-27-389" id="455" name="Google Shape;455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7313"/>
            <a:ext cx="12192000" cy="668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6" name="Google Shape;456;p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9664"/>
            <a:ext cx="1140542" cy="3932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8-07 18-49-29-966" id="461" name="Google Shape;461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7313"/>
            <a:ext cx="12192000" cy="668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2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59742" y="1445343"/>
            <a:ext cx="6971100" cy="382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9664"/>
            <a:ext cx="1140542" cy="39329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9"/>
          <p:cNvSpPr/>
          <p:nvPr/>
        </p:nvSpPr>
        <p:spPr>
          <a:xfrm>
            <a:off x="5879690" y="4811772"/>
            <a:ext cx="432600" cy="383400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0"/>
          <p:cNvSpPr txBox="1"/>
          <p:nvPr>
            <p:ph idx="4294967295" type="body"/>
          </p:nvPr>
        </p:nvSpPr>
        <p:spPr>
          <a:xfrm>
            <a:off x="372849" y="476225"/>
            <a:ext cx="113643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b="0" lang="tr-TR" sz="24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Kimya endüstrisi gerek ülkemiz için gerekse tüm dünya için stratejik öneme sahiptir. Bunun temel sebebi hemen her sektöre hammadde ve ara mal sağlamasıdır. </a:t>
            </a:r>
            <a:endParaRPr/>
          </a:p>
        </p:txBody>
      </p:sp>
      <p:sp>
        <p:nvSpPr>
          <p:cNvPr id="196" name="Google Shape;196;p30"/>
          <p:cNvSpPr txBox="1"/>
          <p:nvPr/>
        </p:nvSpPr>
        <p:spPr>
          <a:xfrm>
            <a:off x="513950" y="1474825"/>
            <a:ext cx="113643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Quattrocento Sans"/>
              <a:buNone/>
            </a:pPr>
            <a:r>
              <a:rPr b="0" i="0" lang="tr-TR" sz="2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Enerji,  tekstil,  sağlık,  elektronik,  inşaat,  gıda, ulaştırma, kozmetik ve tarım  gibi  alanlara  sağladığı  ürünler  nedeniyle ülkemizde ve diğer ülkelerde önemli bir konuma sahiptir.</a:t>
            </a:r>
            <a:endParaRPr b="0" i="0" sz="5400" u="none" cap="none" strike="noStrik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197" name="Google Shape;197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77571" y="2800397"/>
            <a:ext cx="6700099" cy="3751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240625" y="2887050"/>
            <a:ext cx="1671600" cy="1397400"/>
          </a:xfrm>
          <a:prstGeom prst="roundRect">
            <a:avLst>
              <a:gd fmla="val 4167" name="adj"/>
            </a:avLst>
          </a:prstGeom>
          <a:solidFill>
            <a:srgbClr val="FFFFFF"/>
          </a:solidFill>
          <a:ln cap="sq" cmpd="sng" w="76200">
            <a:solidFill>
              <a:srgbClr val="EAEAEA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99" name="Google Shape;199;p30"/>
          <p:cNvSpPr txBox="1"/>
          <p:nvPr/>
        </p:nvSpPr>
        <p:spPr>
          <a:xfrm>
            <a:off x="9651249" y="4371274"/>
            <a:ext cx="178007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tr-TR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Kozmetik</a:t>
            </a:r>
            <a:endParaRPr b="1" sz="18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92594" y="845574"/>
            <a:ext cx="6885789" cy="4514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9664"/>
            <a:ext cx="1140542" cy="3932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92594" y="845574"/>
            <a:ext cx="6885790" cy="4514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9664"/>
            <a:ext cx="1140542" cy="39329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32"/>
          <p:cNvSpPr/>
          <p:nvPr/>
        </p:nvSpPr>
        <p:spPr>
          <a:xfrm>
            <a:off x="5215909" y="4900262"/>
            <a:ext cx="432600" cy="383400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3"/>
          <p:cNvSpPr txBox="1"/>
          <p:nvPr>
            <p:ph idx="4294967295" type="body"/>
          </p:nvPr>
        </p:nvSpPr>
        <p:spPr>
          <a:xfrm>
            <a:off x="417250" y="2411552"/>
            <a:ext cx="11159613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33C0B"/>
              </a:buClr>
              <a:buSzPts val="2400"/>
              <a:buChar char="•"/>
            </a:pPr>
            <a:r>
              <a:rPr b="0" lang="tr-TR" sz="2400">
                <a:solidFill>
                  <a:srgbClr val="833C0B"/>
                </a:solidFill>
              </a:rPr>
              <a:t>İTHALAT(DIŞ ALIM):</a:t>
            </a:r>
            <a:r>
              <a:rPr b="0" lang="tr-TR" sz="2400">
                <a:solidFill>
                  <a:schemeClr val="dk1"/>
                </a:solidFill>
              </a:rPr>
              <a:t>Ülkemize başka ülkelerden ürün almaya </a:t>
            </a:r>
            <a:r>
              <a:rPr b="0" lang="tr-TR" sz="2400">
                <a:solidFill>
                  <a:srgbClr val="833C0B"/>
                </a:solidFill>
              </a:rPr>
              <a:t>ithalat</a:t>
            </a:r>
            <a:r>
              <a:rPr b="0" lang="tr-TR" sz="2400">
                <a:solidFill>
                  <a:schemeClr val="dk1"/>
                </a:solidFill>
              </a:rPr>
              <a:t> denir.</a:t>
            </a:r>
            <a:br>
              <a:rPr b="0" lang="tr-TR" sz="2400">
                <a:solidFill>
                  <a:schemeClr val="dk1"/>
                </a:solidFill>
              </a:rPr>
            </a:br>
            <a:endParaRPr b="0" sz="2400">
              <a:solidFill>
                <a:schemeClr val="dk1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33C0B"/>
              </a:buClr>
              <a:buSzPts val="2400"/>
              <a:buChar char="•"/>
            </a:pPr>
            <a:r>
              <a:rPr b="0" lang="tr-TR" sz="2400">
                <a:solidFill>
                  <a:srgbClr val="833C0B"/>
                </a:solidFill>
              </a:rPr>
              <a:t>İHRACAT</a:t>
            </a:r>
            <a:r>
              <a:rPr lang="tr-TR" sz="2400">
                <a:solidFill>
                  <a:srgbClr val="833C0B"/>
                </a:solidFill>
              </a:rPr>
              <a:t>(DIŞ SATIM):</a:t>
            </a:r>
            <a:r>
              <a:rPr b="0" lang="tr-TR" sz="2400">
                <a:solidFill>
                  <a:schemeClr val="dk1"/>
                </a:solidFill>
              </a:rPr>
              <a:t>Ülkemizden başka ülkelere ürün satmaya </a:t>
            </a:r>
            <a:r>
              <a:rPr b="0" lang="tr-TR" sz="2400">
                <a:solidFill>
                  <a:srgbClr val="833C0B"/>
                </a:solidFill>
              </a:rPr>
              <a:t>ihracat</a:t>
            </a:r>
            <a:r>
              <a:rPr b="0" lang="tr-TR" sz="2400">
                <a:solidFill>
                  <a:schemeClr val="dk1"/>
                </a:solidFill>
              </a:rPr>
              <a:t> denir.</a:t>
            </a:r>
            <a:endParaRPr sz="16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eması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eması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eması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