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12192000"/>
  <p:notesSz cx="6858000" cy="9144000"/>
  <p:embeddedFontLst>
    <p:embeddedFont>
      <p:font typeface="Quattrocento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QuattrocentoSans-bold.fntdata"/><Relationship Id="rId32" Type="http://schemas.openxmlformats.org/officeDocument/2006/relationships/slide" Target="slides/slide27.xml"/><Relationship Id="rId76" Type="http://schemas.openxmlformats.org/officeDocument/2006/relationships/font" Target="fonts/QuattrocentoSans-regular.fntdata"/><Relationship Id="rId35" Type="http://schemas.openxmlformats.org/officeDocument/2006/relationships/slide" Target="slides/slide30.xml"/><Relationship Id="rId79" Type="http://schemas.openxmlformats.org/officeDocument/2006/relationships/font" Target="fonts/QuattrocentoSans-boldItalic.fntdata"/><Relationship Id="rId34" Type="http://schemas.openxmlformats.org/officeDocument/2006/relationships/slide" Target="slides/slide29.xml"/><Relationship Id="rId78" Type="http://schemas.openxmlformats.org/officeDocument/2006/relationships/font" Target="fonts/QuattrocentoSans-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6311f5204_2_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d6311f5204_2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6311f5204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d6311f5204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d6311f5204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6311f5204_2_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d6311f5204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6311f5204_2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d6311f5204_2_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d6311f5204_2_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6311f5204_2_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d6311f5204_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6311f5204_2_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6311f5204_2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6311f5204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d6311f5204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6311f5204_2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6311f5204_2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6311f5204_2_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d6311f5204_2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Relationship Id="rId4" Type="http://schemas.openxmlformats.org/officeDocument/2006/relationships/image" Target="../media/image24.png"/><Relationship Id="rId5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Relationship Id="rId4" Type="http://schemas.openxmlformats.org/officeDocument/2006/relationships/hyperlink" Target="https://drive.google.com/file/d/13YmBOA6rtuE8CSPqeN1MDnPH1mzIDhCX/view?usp=sharing" TargetMode="External"/><Relationship Id="rId5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Relationship Id="rId4" Type="http://schemas.openxmlformats.org/officeDocument/2006/relationships/hyperlink" Target="https://drive.google.com/file/d/1-nYPwkntWmgsqRPKVIhkRdDWOqJAUkZt/view?usp=sharing" TargetMode="External"/><Relationship Id="rId5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jpg"/><Relationship Id="rId4" Type="http://schemas.openxmlformats.org/officeDocument/2006/relationships/hyperlink" Target="https://drive.google.com/file/d/1HLTymLS7h1b8gifar2iV8Tt0v958eLpp/view?usp=sharing" TargetMode="External"/><Relationship Id="rId5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7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651" y="0"/>
            <a:ext cx="10172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356" y="156650"/>
            <a:ext cx="10687800" cy="63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5-11 21-15-27-893"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" y="552893"/>
            <a:ext cx="12138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38" y="5939104"/>
            <a:ext cx="2321169" cy="78671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1490057" y="6202189"/>
            <a:ext cx="6690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Mineraller kemiğin dayanıklı olmasını sağlar.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25-706" id="231" name="Google Shape;2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28-748" id="236" name="Google Shape;2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2452263" y="4929060"/>
            <a:ext cx="10890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(Üyeler)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9443433" y="767005"/>
            <a:ext cx="176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Kürek kemiği</a:t>
            </a:r>
            <a:endParaRPr i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9" name="Google Shape;239;p37"/>
          <p:cNvCxnSpPr/>
          <p:nvPr/>
        </p:nvCxnSpPr>
        <p:spPr>
          <a:xfrm flipH="1">
            <a:off x="8556004" y="951671"/>
            <a:ext cx="887429" cy="54857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32-714" id="244" name="Google Shape;2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07" y="290878"/>
            <a:ext cx="12192000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5947666" y="1735961"/>
            <a:ext cx="66957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(pazu, ön kol, uyluk, baldır ve kaval kemikleri)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6332636" y="4348296"/>
            <a:ext cx="27923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Levha şeklindedir.</a:t>
            </a:r>
            <a:endParaRPr b="1"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48388"/>
            <a:ext cx="96774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35-964" id="252" name="Google Shape;2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41-207" id="257" name="Google Shape;25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43-086" id="262" name="Google Shape;2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45-047" id="267" name="Google Shape;26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47-013"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529119" y="616449"/>
            <a:ext cx="31798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Hücre:</a:t>
            </a:r>
            <a:endParaRPr b="1" sz="24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29119" y="1474059"/>
            <a:ext cx="696074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Canlının (beslenme, boşaltım, solunum, üreme gibi canlılık özelliği, gösteren en küçük yapı birimine </a:t>
            </a: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hücre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denir. </a:t>
            </a: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Bütün canlılar 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hücrelerden meydana gelir. Hücreler çok küçük olduğu için </a:t>
            </a: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mikroskop</a:t>
            </a: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yardımıyla gözlemlenir. 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bandicam 2018-02-22 13-50-48-746"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62654" r="0" t="0"/>
          <a:stretch/>
        </p:blipFill>
        <p:spPr>
          <a:xfrm>
            <a:off x="7564408" y="1196310"/>
            <a:ext cx="4553164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49-129" id="277" name="Google Shape;2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51-092" id="282" name="Google Shape;2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53-167" id="287" name="Google Shape;2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55-624"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2-59-844" id="297" name="Google Shape;29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04-155" id="302" name="Google Shape;30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6-29-327" id="308" name="Google Shape;30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1383"/>
            <a:ext cx="12192000" cy="589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SUNULAR\SEMBOLLER\Önemli.png" id="309" name="Google Shape;30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09" y="5274871"/>
            <a:ext cx="817563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 txBox="1"/>
          <p:nvPr/>
        </p:nvSpPr>
        <p:spPr>
          <a:xfrm>
            <a:off x="1509201" y="5190901"/>
            <a:ext cx="78166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doğan bebeklerin başında kıkırdaktan oluşan </a:t>
            </a: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bıngıldak</a:t>
            </a: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adı verilen bir yapı bulunur. İlerleyen zamanlarda kemikleşerek kafatası kemiğini oluşturur.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5847" y="4288720"/>
            <a:ext cx="2552561" cy="1917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SUNULAR\SEMBOLLER\Önemli.png" id="312" name="Google Shape;3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83" y="3965823"/>
            <a:ext cx="817563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 txBox="1"/>
          <p:nvPr/>
        </p:nvSpPr>
        <p:spPr>
          <a:xfrm>
            <a:off x="1509201" y="4189630"/>
            <a:ext cx="60468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Burun ucu ve kulak kepçesi hiçbir zaman kemikleşmez.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6-55-863" id="318" name="Google Shape;31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438" y="0"/>
            <a:ext cx="10269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07-816" id="323" name="Google Shape;32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10-506" id="328" name="Google Shape;32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18" y="5733076"/>
            <a:ext cx="2433298" cy="82472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3"/>
          <p:cNvSpPr txBox="1"/>
          <p:nvPr/>
        </p:nvSpPr>
        <p:spPr>
          <a:xfrm>
            <a:off x="1615434" y="6105465"/>
            <a:ext cx="64892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Eklem sıvısı yalnızca oynar eklemlerde bulunur.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1-00-171"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4832" r="7547" t="0"/>
          <a:stretch/>
        </p:blipFill>
        <p:spPr>
          <a:xfrm>
            <a:off x="589084" y="409501"/>
            <a:ext cx="10682654" cy="60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5863856" y="1839433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Yaprak Hücresi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9-26-561" id="335" name="Google Shape;3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8" y="0"/>
            <a:ext cx="4048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7-51-416" id="340" name="Google Shape;340;p55"/>
          <p:cNvPicPr preferRelativeResize="0"/>
          <p:nvPr/>
        </p:nvPicPr>
        <p:blipFill rotWithShape="1">
          <a:blip r:embed="rId3">
            <a:alphaModFix/>
          </a:blip>
          <a:srcRect b="0" l="1497" r="0" t="1166"/>
          <a:stretch/>
        </p:blipFill>
        <p:spPr>
          <a:xfrm>
            <a:off x="2794125" y="79700"/>
            <a:ext cx="6705474" cy="677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11032" r="0" t="25755"/>
          <a:stretch/>
        </p:blipFill>
        <p:spPr>
          <a:xfrm>
            <a:off x="11044800" y="284175"/>
            <a:ext cx="719900" cy="7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9-29-526" id="346" name="Google Shape;3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1938" y="0"/>
            <a:ext cx="40481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11032" r="0" t="25755"/>
          <a:stretch/>
        </p:blipFill>
        <p:spPr>
          <a:xfrm>
            <a:off x="11008525" y="246275"/>
            <a:ext cx="756175" cy="7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9-40-551" id="352" name="Google Shape;352;p57"/>
          <p:cNvPicPr preferRelativeResize="0"/>
          <p:nvPr/>
        </p:nvPicPr>
        <p:blipFill rotWithShape="1">
          <a:blip r:embed="rId3">
            <a:alphaModFix/>
          </a:blip>
          <a:srcRect b="2299" l="0" r="0" t="1896"/>
          <a:stretch/>
        </p:blipFill>
        <p:spPr>
          <a:xfrm>
            <a:off x="2751150" y="127975"/>
            <a:ext cx="6688125" cy="644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11032" r="0" t="25755"/>
          <a:stretch/>
        </p:blipFill>
        <p:spPr>
          <a:xfrm>
            <a:off x="11008525" y="246275"/>
            <a:ext cx="699325" cy="7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8-41-595" id="358" name="Google Shape;3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49-03-684" id="363" name="Google Shape;36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13-510" id="368" name="Google Shape;36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17-630" id="373" name="Google Shape;37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1-37-915" id="378" name="Google Shape;37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1475" y="0"/>
            <a:ext cx="6367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0-54-759" id="383" name="Google Shape;38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1-20-114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1556" t="0"/>
          <a:stretch/>
        </p:blipFill>
        <p:spPr>
          <a:xfrm>
            <a:off x="0" y="0"/>
            <a:ext cx="118831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4817191" y="3349256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Sinir Hücresi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0-59-789" id="388" name="Google Shape;38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1-05-514" id="393" name="Google Shape;39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1-11-040" id="398" name="Google Shape;39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1-17-007" id="403" name="Google Shape;40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28-110" id="408" name="Google Shape;4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3-01 08-54-31-888" id="413" name="Google Shape;41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625"/>
            <a:ext cx="12192000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34-559" id="423" name="Google Shape;42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963"/>
            <a:ext cx="12192000" cy="593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37-422" id="428" name="Google Shape;42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963"/>
            <a:ext cx="12192000" cy="593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41-537" id="433" name="Google Shape;43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963"/>
            <a:ext cx="12192000" cy="593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781493" y="239233"/>
            <a:ext cx="107495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Vücudumuzdaki Hücreler Birbirinden Farklıdır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Canlılarda şekil, görev ve yapı bakımından bir çok farklı hücre bulunur. Aynı canlıda bile farklı görünüş ve özelliklere sahip hücreler vardır. 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C:\Users\hp\Desktop\Ekran Alıntısı.PNG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275" y="2032779"/>
            <a:ext cx="8469313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43-070" id="438" name="Google Shape;4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963"/>
            <a:ext cx="12192000" cy="593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48-347" id="443" name="Google Shape;4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49-837" id="448" name="Google Shape;4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52-368" id="453" name="Google Shape;45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53-753" id="458" name="Google Shape;45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58-229" id="463" name="Google Shape;46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4-59-612" id="468" name="Google Shape;46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038"/>
            <a:ext cx="12192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10-557" id="473" name="Google Shape;47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81"/>
          <p:cNvSpPr/>
          <p:nvPr/>
        </p:nvSpPr>
        <p:spPr>
          <a:xfrm>
            <a:off x="0" y="501162"/>
            <a:ext cx="729762" cy="545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11-987" id="479" name="Google Shape;47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638"/>
            <a:ext cx="12192000" cy="6307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2"/>
          <p:cNvSpPr/>
          <p:nvPr/>
        </p:nvSpPr>
        <p:spPr>
          <a:xfrm>
            <a:off x="0" y="501162"/>
            <a:ext cx="729762" cy="545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18-107" id="485" name="Google Shape;48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6-10-149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5352" r="7786" t="0"/>
          <a:stretch/>
        </p:blipFill>
        <p:spPr>
          <a:xfrm>
            <a:off x="703385" y="326048"/>
            <a:ext cx="10559562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5221229" y="3232298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Kan Hücresi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19-427" id="490" name="Google Shape;49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23-171" id="495" name="Google Shape;49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24-736" id="500" name="Google Shape;50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27-365" id="506" name="Google Shape;50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28-596" id="511" name="Google Shape;51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31-586" id="516" name="Google Shape;5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32-782" id="521" name="Google Shape;52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35-168" id="526" name="Google Shape;52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5-36-301" id="531" name="Google Shape;5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063"/>
            <a:ext cx="12191999" cy="6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22-163" id="536" name="Google Shape;53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6-14-431"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8582" r="11226" t="0"/>
          <a:stretch/>
        </p:blipFill>
        <p:spPr>
          <a:xfrm>
            <a:off x="1046285" y="352425"/>
            <a:ext cx="9777046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4751936" y="4183912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Kas Hücresi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6-33-24-810" id="541" name="Google Shape;54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2425"/>
            <a:ext cx="1219200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6-23-547"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16803" r="19445" t="8847"/>
          <a:stretch/>
        </p:blipFill>
        <p:spPr>
          <a:xfrm>
            <a:off x="1323753" y="474913"/>
            <a:ext cx="7772400" cy="56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4555234" y="2073349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Deri Hücresi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2-22 13-56-27-453" id="213" name="Google Shape;213;p33"/>
          <p:cNvPicPr preferRelativeResize="0"/>
          <p:nvPr/>
        </p:nvPicPr>
        <p:blipFill rotWithShape="1">
          <a:blip r:embed="rId3">
            <a:alphaModFix/>
          </a:blip>
          <a:srcRect b="0" l="8437" r="11010" t="0"/>
          <a:stretch/>
        </p:blipFill>
        <p:spPr>
          <a:xfrm>
            <a:off x="1055077" y="334840"/>
            <a:ext cx="9821008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4193727" y="2817628"/>
            <a:ext cx="23657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Kemik Hücresi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