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4" r:id="rId63"/>
    <p:sldId id="315" r:id="rId64"/>
    <p:sldId id="316" r:id="rId65"/>
    <p:sldId id="317" r:id="rId66"/>
    <p:sldId id="318" r:id="rId67"/>
    <p:sldId id="319" r:id="rId68"/>
    <p:sldId id="320" r:id="rId69"/>
    <p:sldId id="321" r:id="rId70"/>
  </p:sldIdLst>
  <p:sldSz cy="6858000" cx="12192000"/>
  <p:notesSz cx="6858000" cy="9144000"/>
  <p:embeddedFontLst>
    <p:embeddedFont>
      <p:font typeface="Quattrocento Sans"/>
      <p:regular r:id="rId71"/>
      <p:bold r:id="rId72"/>
      <p:italic r:id="rId73"/>
      <p:boldItalic r:id="rId7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48" Type="http://schemas.openxmlformats.org/officeDocument/2006/relationships/slide" Target="slides/slide44.xml"/><Relationship Id="rId47" Type="http://schemas.openxmlformats.org/officeDocument/2006/relationships/slide" Target="slides/slide43.xml"/><Relationship Id="rId49" Type="http://schemas.openxmlformats.org/officeDocument/2006/relationships/slide" Target="slides/slide4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73" Type="http://schemas.openxmlformats.org/officeDocument/2006/relationships/font" Target="fonts/QuattrocentoSans-italic.fntdata"/><Relationship Id="rId72" Type="http://schemas.openxmlformats.org/officeDocument/2006/relationships/font" Target="fonts/QuattrocentoSans-bold.fntdata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74" Type="http://schemas.openxmlformats.org/officeDocument/2006/relationships/font" Target="fonts/QuattrocentoSans-boldItalic.fntdata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71" Type="http://schemas.openxmlformats.org/officeDocument/2006/relationships/font" Target="fonts/QuattrocentoSans-regular.fntdata"/><Relationship Id="rId70" Type="http://schemas.openxmlformats.org/officeDocument/2006/relationships/slide" Target="slides/slide66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62" Type="http://schemas.openxmlformats.org/officeDocument/2006/relationships/slide" Target="slides/slide58.xml"/><Relationship Id="rId61" Type="http://schemas.openxmlformats.org/officeDocument/2006/relationships/slide" Target="slides/slide57.xml"/><Relationship Id="rId20" Type="http://schemas.openxmlformats.org/officeDocument/2006/relationships/slide" Target="slides/slide16.xml"/><Relationship Id="rId64" Type="http://schemas.openxmlformats.org/officeDocument/2006/relationships/slide" Target="slides/slide60.xml"/><Relationship Id="rId63" Type="http://schemas.openxmlformats.org/officeDocument/2006/relationships/slide" Target="slides/slide59.xml"/><Relationship Id="rId22" Type="http://schemas.openxmlformats.org/officeDocument/2006/relationships/slide" Target="slides/slide18.xml"/><Relationship Id="rId66" Type="http://schemas.openxmlformats.org/officeDocument/2006/relationships/slide" Target="slides/slide62.xml"/><Relationship Id="rId21" Type="http://schemas.openxmlformats.org/officeDocument/2006/relationships/slide" Target="slides/slide17.xml"/><Relationship Id="rId65" Type="http://schemas.openxmlformats.org/officeDocument/2006/relationships/slide" Target="slides/slide61.xml"/><Relationship Id="rId24" Type="http://schemas.openxmlformats.org/officeDocument/2006/relationships/slide" Target="slides/slide20.xml"/><Relationship Id="rId68" Type="http://schemas.openxmlformats.org/officeDocument/2006/relationships/slide" Target="slides/slide64.xml"/><Relationship Id="rId23" Type="http://schemas.openxmlformats.org/officeDocument/2006/relationships/slide" Target="slides/slide19.xml"/><Relationship Id="rId67" Type="http://schemas.openxmlformats.org/officeDocument/2006/relationships/slide" Target="slides/slide63.xml"/><Relationship Id="rId60" Type="http://schemas.openxmlformats.org/officeDocument/2006/relationships/slide" Target="slides/slide56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69" Type="http://schemas.openxmlformats.org/officeDocument/2006/relationships/slide" Target="slides/slide6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51" Type="http://schemas.openxmlformats.org/officeDocument/2006/relationships/slide" Target="slides/slide47.xml"/><Relationship Id="rId50" Type="http://schemas.openxmlformats.org/officeDocument/2006/relationships/slide" Target="slides/slide46.xml"/><Relationship Id="rId53" Type="http://schemas.openxmlformats.org/officeDocument/2006/relationships/slide" Target="slides/slide49.xml"/><Relationship Id="rId52" Type="http://schemas.openxmlformats.org/officeDocument/2006/relationships/slide" Target="slides/slide48.xml"/><Relationship Id="rId11" Type="http://schemas.openxmlformats.org/officeDocument/2006/relationships/slide" Target="slides/slide7.xml"/><Relationship Id="rId55" Type="http://schemas.openxmlformats.org/officeDocument/2006/relationships/slide" Target="slides/slide51.xml"/><Relationship Id="rId10" Type="http://schemas.openxmlformats.org/officeDocument/2006/relationships/slide" Target="slides/slide6.xml"/><Relationship Id="rId54" Type="http://schemas.openxmlformats.org/officeDocument/2006/relationships/slide" Target="slides/slide50.xml"/><Relationship Id="rId13" Type="http://schemas.openxmlformats.org/officeDocument/2006/relationships/slide" Target="slides/slide9.xml"/><Relationship Id="rId57" Type="http://schemas.openxmlformats.org/officeDocument/2006/relationships/slide" Target="slides/slide53.xml"/><Relationship Id="rId12" Type="http://schemas.openxmlformats.org/officeDocument/2006/relationships/slide" Target="slides/slide8.xml"/><Relationship Id="rId56" Type="http://schemas.openxmlformats.org/officeDocument/2006/relationships/slide" Target="slides/slide52.xml"/><Relationship Id="rId15" Type="http://schemas.openxmlformats.org/officeDocument/2006/relationships/slide" Target="slides/slide11.xml"/><Relationship Id="rId59" Type="http://schemas.openxmlformats.org/officeDocument/2006/relationships/slide" Target="slides/slide55.xml"/><Relationship Id="rId14" Type="http://schemas.openxmlformats.org/officeDocument/2006/relationships/slide" Target="slides/slide10.xml"/><Relationship Id="rId58" Type="http://schemas.openxmlformats.org/officeDocument/2006/relationships/slide" Target="slides/slide5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2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2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2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3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3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3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3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3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3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3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3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3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3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4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4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4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4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4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4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4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4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4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4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5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p5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p5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" name="Google Shape;358;p5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p5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p5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p5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8" name="Google Shape;378;p5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p5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" name="Google Shape;388;p5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Google Shape;393;p6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8" name="Google Shape;398;p6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3" name="Google Shape;403;p6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8" name="Google Shape;408;p6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3" name="Google Shape;413;p6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" name="Google Shape;418;p6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3" name="Google Shape;423;p6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8" name="Google Shape;428;p6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3" name="Google Shape;433;p6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ş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, Dikey Metin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key Başlık ve Metin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ve İçerik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Slaydı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ölüm Üstbilgisi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İki İçerik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arşılaştırma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Yalnızca Başlık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lı İçerik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lı Resim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0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8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2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1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9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4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6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0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8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1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3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2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9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3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7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5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7.jp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4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53.jpg"/><Relationship Id="rId4" Type="http://schemas.openxmlformats.org/officeDocument/2006/relationships/image" Target="../media/image36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4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jp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41.jp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46.jp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42.jp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38.jp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54.jp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43.jp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44.jp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45.jp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5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47.jp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48.jp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50.jp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49.jp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60.jp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56.jp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52.jp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55.jp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59.jp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5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64.jp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62.jp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57.jp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63.jpg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66.jpg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65.jpg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67.jpg"/><Relationship Id="rId4" Type="http://schemas.openxmlformats.org/officeDocument/2006/relationships/hyperlink" Target="https://drive.google.com/file/d/1Gvr9TojCG1xBoPC1r_dXOHMgbJ_sZRrQ/view?usp=sharing" TargetMode="External"/><Relationship Id="rId5" Type="http://schemas.openxmlformats.org/officeDocument/2006/relationships/image" Target="../media/image6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Relationship Id="rId4" Type="http://schemas.openxmlformats.org/officeDocument/2006/relationships/image" Target="../media/image1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0 13-00-33-847" id="84" name="Google Shape;8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61487"/>
            <a:ext cx="12192000" cy="616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1-21 15-15-02-339" id="143" name="Google Shape;143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01613"/>
            <a:ext cx="12192000" cy="6454775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2"/>
          <p:cNvSpPr/>
          <p:nvPr/>
        </p:nvSpPr>
        <p:spPr>
          <a:xfrm>
            <a:off x="98322" y="471948"/>
            <a:ext cx="2408903" cy="442452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3. EVRE</a:t>
            </a:r>
            <a:endParaRPr b="1" sz="20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22"/>
          <p:cNvSpPr/>
          <p:nvPr/>
        </p:nvSpPr>
        <p:spPr>
          <a:xfrm>
            <a:off x="8981767" y="4065638"/>
            <a:ext cx="2408903" cy="442452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22"/>
          <p:cNvSpPr/>
          <p:nvPr/>
        </p:nvSpPr>
        <p:spPr>
          <a:xfrm>
            <a:off x="3972232" y="3932903"/>
            <a:ext cx="2408903" cy="442452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1-21 15-15-04-522" id="151" name="Google Shape;151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01613"/>
            <a:ext cx="12192000" cy="6454775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3"/>
          <p:cNvSpPr/>
          <p:nvPr/>
        </p:nvSpPr>
        <p:spPr>
          <a:xfrm>
            <a:off x="98324" y="403123"/>
            <a:ext cx="2467896" cy="452283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4. EVRE</a:t>
            </a:r>
            <a:endParaRPr b="1" sz="20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23"/>
          <p:cNvSpPr/>
          <p:nvPr/>
        </p:nvSpPr>
        <p:spPr>
          <a:xfrm>
            <a:off x="6209070" y="4281948"/>
            <a:ext cx="2408903" cy="442452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23"/>
          <p:cNvSpPr/>
          <p:nvPr/>
        </p:nvSpPr>
        <p:spPr>
          <a:xfrm>
            <a:off x="2045109" y="4159046"/>
            <a:ext cx="1828801" cy="442452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0 13-01-27-934" id="159" name="Google Shape;159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80975"/>
            <a:ext cx="12192000" cy="6496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Quattrocento Sans"/>
              <a:buNone/>
            </a:pPr>
            <a:r>
              <a:rPr lang="tr-TR" sz="2800">
                <a:solidFill>
                  <a:srgbClr val="FF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Mitoz Bölünmenin Sonuçları</a:t>
            </a:r>
            <a:endParaRPr sz="2800">
              <a:solidFill>
                <a:srgbClr val="FF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65" name="Google Shape;165;p25"/>
          <p:cNvSpPr txBox="1"/>
          <p:nvPr>
            <p:ph idx="1" type="body"/>
          </p:nvPr>
        </p:nvSpPr>
        <p:spPr>
          <a:xfrm>
            <a:off x="751935" y="1924393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tr-TR" sz="2400">
                <a:latin typeface="Quattrocento Sans"/>
                <a:ea typeface="Quattrocento Sans"/>
                <a:cs typeface="Quattrocento Sans"/>
                <a:sym typeface="Quattrocento Sans"/>
              </a:rPr>
              <a:t>2 hücre oluşur.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tr-TR" sz="2400">
                <a:latin typeface="Quattrocento Sans"/>
                <a:ea typeface="Quattrocento Sans"/>
                <a:cs typeface="Quattrocento Sans"/>
                <a:sym typeface="Quattrocento Sans"/>
              </a:rPr>
              <a:t>Vücut hücrelerinde görülür (yaprak hücresi, deri hücresi, testis hücresi, yumurtalık hücresi, karaciğer hücresi…..)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tr-TR" sz="2400">
                <a:latin typeface="Quattrocento Sans"/>
                <a:ea typeface="Quattrocento Sans"/>
                <a:cs typeface="Quattrocento Sans"/>
                <a:sym typeface="Quattrocento Sans"/>
              </a:rPr>
              <a:t>Oluşan iki hücre hem ana hücrenin hem de birbirlerinin kalıtsal olarak (DNA’lar) aynısıdır. Kalıtsal çeşitlilik olmaz.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tr-TR" sz="2400">
                <a:latin typeface="Quattrocento Sans"/>
                <a:ea typeface="Quattrocento Sans"/>
                <a:cs typeface="Quattrocento Sans"/>
                <a:sym typeface="Quattrocento Sans"/>
              </a:rPr>
              <a:t>Oluşan iki hücrenin kromozom sayısı ana hücreyle aynıdır.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tr-TR" sz="2400">
                <a:latin typeface="Quattrocento Sans"/>
                <a:ea typeface="Quattrocento Sans"/>
                <a:cs typeface="Quattrocento Sans"/>
                <a:sym typeface="Quattrocento Sans"/>
              </a:rPr>
              <a:t>Oluşan iki hücrenin büyüklükleri, sitoplazma miktarları ve organel sayıları farklı olabilir.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6"/>
          <p:cNvSpPr txBox="1"/>
          <p:nvPr>
            <p:ph idx="1" type="body"/>
          </p:nvPr>
        </p:nvSpPr>
        <p:spPr>
          <a:xfrm>
            <a:off x="608096" y="1400412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tr-TR" sz="2400">
                <a:latin typeface="Quattrocento Sans"/>
                <a:ea typeface="Quattrocento Sans"/>
                <a:cs typeface="Quattrocento Sans"/>
                <a:sym typeface="Quattrocento Sans"/>
              </a:rPr>
              <a:t>Tek hücreli canlılarda üremeyi sağlar.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tr-TR" sz="2400">
                <a:latin typeface="Quattrocento Sans"/>
                <a:ea typeface="Quattrocento Sans"/>
                <a:cs typeface="Quattrocento Sans"/>
                <a:sym typeface="Quattrocento Sans"/>
              </a:rPr>
              <a:t>Eşeysiz üremeyi sağlar.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tr-TR" sz="2400">
                <a:latin typeface="Quattrocento Sans"/>
                <a:ea typeface="Quattrocento Sans"/>
                <a:cs typeface="Quattrocento Sans"/>
                <a:sym typeface="Quattrocento Sans"/>
              </a:rPr>
              <a:t>Çok hücreli canlılarda büyümeyi, gelişmeyi ve yaraların onarılmasını sağlar.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400"/>
              <a:buChar char="•"/>
            </a:pPr>
            <a:r>
              <a:rPr lang="tr-TR" sz="2400">
                <a:solidFill>
                  <a:srgbClr val="FF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Üreme ana hücrelerinin </a:t>
            </a:r>
            <a:r>
              <a:rPr lang="tr-TR" sz="2400">
                <a:latin typeface="Quattrocento Sans"/>
                <a:ea typeface="Quattrocento Sans"/>
                <a:cs typeface="Quattrocento Sans"/>
                <a:sym typeface="Quattrocento Sans"/>
              </a:rPr>
              <a:t>oluşması mitoz bölünmeyle sağlanır.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tr-TR" sz="2400">
                <a:latin typeface="Quattrocento Sans"/>
                <a:ea typeface="Quattrocento Sans"/>
                <a:cs typeface="Quattrocento Sans"/>
                <a:sym typeface="Quattrocento Sans"/>
              </a:rPr>
              <a:t>Yaşam boyu devam eder(zigottan ölüme kadar). </a:t>
            </a:r>
            <a:endParaRPr sz="240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tr-TR" sz="2400">
                <a:latin typeface="Quattrocento Sans"/>
                <a:ea typeface="Quattrocento Sans"/>
                <a:cs typeface="Quattrocento Sans"/>
                <a:sym typeface="Quattrocento Sans"/>
              </a:rPr>
              <a:t>Mitoz bölünme sonucu oluşan hücreler belli bir büyüklüğe ulaştığında tekrar mitoz bölünme geçirebilir.</a:t>
            </a:r>
            <a:endParaRPr sz="240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70564" y="982397"/>
            <a:ext cx="816935" cy="8474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70564" y="2787483"/>
            <a:ext cx="816935" cy="847417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7"/>
          <p:cNvSpPr txBox="1"/>
          <p:nvPr/>
        </p:nvSpPr>
        <p:spPr>
          <a:xfrm>
            <a:off x="2322093" y="2787483"/>
            <a:ext cx="6262777" cy="36933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Mitoz bölünme tüm hücrelerde görülmez.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b="1" lang="tr-TR" sz="24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Sinir, </a:t>
            </a:r>
            <a:endParaRPr b="1" sz="24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b="1" lang="tr-TR" sz="24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kas, </a:t>
            </a:r>
            <a:endParaRPr b="1" sz="24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b="1" lang="tr-TR" sz="24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retina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b="1" lang="tr-TR" sz="24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alyuvar ve </a:t>
            </a:r>
            <a:endParaRPr b="1" sz="24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b="1" lang="tr-TR" sz="24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üreme(eşey)</a:t>
            </a:r>
            <a:r>
              <a:rPr lang="tr-TR" sz="24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hücreleri</a:t>
            </a:r>
            <a:endParaRPr sz="24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mitoz bölünme yapamazlar.</a:t>
            </a:r>
            <a:endParaRPr sz="24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27"/>
          <p:cNvSpPr txBox="1"/>
          <p:nvPr/>
        </p:nvSpPr>
        <p:spPr>
          <a:xfrm>
            <a:off x="2159386" y="1091150"/>
            <a:ext cx="6262777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Mitoz bölünme tüm canlılarda görülür.</a:t>
            </a:r>
            <a:endParaRPr sz="24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0 13-01-16-641" id="183" name="Google Shape;183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80975"/>
            <a:ext cx="12192000" cy="6496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0 13-01-17-974" id="188" name="Google Shape;188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80975"/>
            <a:ext cx="12192000" cy="6496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0 13-01-19-875" id="193" name="Google Shape;193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80975"/>
            <a:ext cx="12192000" cy="6496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0 13-01-22-176" id="198" name="Google Shape;198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80975"/>
            <a:ext cx="12192000" cy="6496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0 13-00-44-586" id="89" name="Google Shape;89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43494"/>
            <a:ext cx="12192000" cy="6383337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4"/>
          <p:cNvSpPr/>
          <p:nvPr/>
        </p:nvSpPr>
        <p:spPr>
          <a:xfrm>
            <a:off x="5969285" y="2748337"/>
            <a:ext cx="5964149" cy="3878494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0 13-01-23-206" id="203" name="Google Shape;203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80975"/>
            <a:ext cx="12192000" cy="6496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0 13-01-24-373" id="208" name="Google Shape;208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80975"/>
            <a:ext cx="12192000" cy="6496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0 13-01-25-740" id="213" name="Google Shape;213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80975"/>
            <a:ext cx="12192000" cy="6496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0 13-01-34-307" id="218" name="Google Shape;218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80975"/>
            <a:ext cx="12192000" cy="6496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0 13-01-35-813" id="223" name="Google Shape;223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80975"/>
            <a:ext cx="12192000" cy="6496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0 13-01-37-122" id="228" name="Google Shape;228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80975"/>
            <a:ext cx="12192000" cy="6496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0 13-01-38-246" id="233" name="Google Shape;233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80975"/>
            <a:ext cx="12192000" cy="6496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0 13-01-39-282" id="238" name="Google Shape;238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80975"/>
            <a:ext cx="12192000" cy="6496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0 13-01-43-345" id="243" name="Google Shape;243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80975"/>
            <a:ext cx="12192000" cy="6496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0 13-01-45-215" id="248" name="Google Shape;248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80975"/>
            <a:ext cx="12192000" cy="6496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0 13-00-46-342" id="95" name="Google Shape;95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36538"/>
            <a:ext cx="12192000" cy="63833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0 13-01-46-296" id="253" name="Google Shape;253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80975"/>
            <a:ext cx="12192000" cy="6496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0 13-01-47-510" id="258" name="Google Shape;258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80975"/>
            <a:ext cx="12192000" cy="6496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0 13-01-49-187" id="263" name="Google Shape;263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80975"/>
            <a:ext cx="12192000" cy="6496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0 13-01-50-239" id="268" name="Google Shape;268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80975"/>
            <a:ext cx="12192000" cy="6496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0 13-01-52-159" id="273" name="Google Shape;273;p46"/>
          <p:cNvPicPr preferRelativeResize="0"/>
          <p:nvPr/>
        </p:nvPicPr>
        <p:blipFill rotWithShape="1">
          <a:blip r:embed="rId3">
            <a:alphaModFix/>
          </a:blip>
          <a:srcRect b="0" l="0" r="0" t="33749"/>
          <a:stretch/>
        </p:blipFill>
        <p:spPr>
          <a:xfrm>
            <a:off x="0" y="1325366"/>
            <a:ext cx="12192000" cy="43036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0 13-01-55-681" id="278" name="Google Shape;278;p47"/>
          <p:cNvPicPr preferRelativeResize="0"/>
          <p:nvPr/>
        </p:nvPicPr>
        <p:blipFill rotWithShape="1">
          <a:blip r:embed="rId3">
            <a:alphaModFix/>
          </a:blip>
          <a:srcRect b="0" l="0" r="0" t="32404"/>
          <a:stretch/>
        </p:blipFill>
        <p:spPr>
          <a:xfrm>
            <a:off x="0" y="1227761"/>
            <a:ext cx="12192000" cy="439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0 13-02-14-752" id="283" name="Google Shape;283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68275"/>
            <a:ext cx="12192000" cy="6519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0 13-02-16-241" id="288" name="Google Shape;288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68275"/>
            <a:ext cx="12192000" cy="6519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0 13-01-30-317" id="293" name="Google Shape;293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960" y="201524"/>
            <a:ext cx="12192000" cy="6496050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50"/>
          <p:cNvSpPr txBox="1"/>
          <p:nvPr/>
        </p:nvSpPr>
        <p:spPr>
          <a:xfrm>
            <a:off x="1958199" y="5174338"/>
            <a:ext cx="987158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tr-TR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Kırılan kemiklerin iyileşmesi, kan hücrelerinin oluşması mitoz bölünme ile sağlanır.</a:t>
            </a:r>
            <a:endParaRPr/>
          </a:p>
        </p:txBody>
      </p:sp>
      <p:pic>
        <p:nvPicPr>
          <p:cNvPr id="295" name="Google Shape;295;p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41264" y="5012330"/>
            <a:ext cx="816935" cy="8474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0 13-02-01-300" id="300" name="Google Shape;300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68275"/>
            <a:ext cx="12192000" cy="6519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0 13-00-48-275" id="100" name="Google Shape;100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36538"/>
            <a:ext cx="12192000" cy="63833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0 13-02-07-031" id="305" name="Google Shape;305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68275"/>
            <a:ext cx="12192000" cy="6519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0 13-02-09-232" id="310" name="Google Shape;310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68275"/>
            <a:ext cx="12192000" cy="6519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0 13-02-10-838" id="315" name="Google Shape;315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68275"/>
            <a:ext cx="12192000" cy="6519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0 13-02-12-257" id="320" name="Google Shape;320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68275"/>
            <a:ext cx="12192000" cy="6519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0 13-02-18-105" id="325" name="Google Shape;325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68275"/>
            <a:ext cx="12192000" cy="6519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0 13-02-19-367" id="330" name="Google Shape;330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68275"/>
            <a:ext cx="12192000" cy="6519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58"/>
          <p:cNvSpPr txBox="1"/>
          <p:nvPr>
            <p:ph type="ctrTitle"/>
          </p:nvPr>
        </p:nvSpPr>
        <p:spPr>
          <a:xfrm>
            <a:off x="1172106" y="13715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5400"/>
              <a:buFont typeface="Calibri"/>
              <a:buNone/>
            </a:pPr>
            <a:r>
              <a:rPr lang="tr-TR" sz="5400">
                <a:solidFill>
                  <a:srgbClr val="FF0000"/>
                </a:solidFill>
              </a:rPr>
              <a:t>DEĞERLENDİRME SORULARI</a:t>
            </a:r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0 13-02-39-832" id="340" name="Google Shape;340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4925"/>
            <a:ext cx="12192000" cy="678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0 13-02-40-874" id="345" name="Google Shape;345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4925"/>
            <a:ext cx="12192000" cy="678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0 13-02-42-434" id="350" name="Google Shape;350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4925"/>
            <a:ext cx="12192000" cy="678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0 13-00-50-318" id="105" name="Google Shape;105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36538"/>
            <a:ext cx="12192000" cy="63833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0 13-02-44-149" id="355" name="Google Shape;355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4925"/>
            <a:ext cx="12192000" cy="678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0 13-02-45-636" id="360" name="Google Shape;360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4925"/>
            <a:ext cx="12192000" cy="678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0 13-02-47-234" id="365" name="Google Shape;365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4925"/>
            <a:ext cx="12192000" cy="678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0 13-02-48-628" id="370" name="Google Shape;370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4925"/>
            <a:ext cx="12192000" cy="678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0 13-02-50-449" id="375" name="Google Shape;375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4925"/>
            <a:ext cx="12192000" cy="678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0 13-02-51-843" id="380" name="Google Shape;380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4925"/>
            <a:ext cx="12192000" cy="678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0 13-02-53-297" id="385" name="Google Shape;385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4925"/>
            <a:ext cx="12192000" cy="678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0 13-02-54-638" id="390" name="Google Shape;390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4925"/>
            <a:ext cx="12192000" cy="678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0 13-02-56-089" id="395" name="Google Shape;395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4925"/>
            <a:ext cx="12192000" cy="678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0 13-02-57-685" id="400" name="Google Shape;400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4925"/>
            <a:ext cx="12192000" cy="678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0 13-00-54-689" id="110" name="Google Shape;110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36538"/>
            <a:ext cx="12192000" cy="63833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0 13-02-59-119" id="405" name="Google Shape;405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4925"/>
            <a:ext cx="12192000" cy="678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0 13-03-00-504" id="410" name="Google Shape;410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4925"/>
            <a:ext cx="12192000" cy="678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0 13-03-01-860" id="415" name="Google Shape;415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4925"/>
            <a:ext cx="12192000" cy="678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0 13-03-08-489" id="420" name="Google Shape;420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75" y="0"/>
            <a:ext cx="121856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0 13-03-10-008" id="425" name="Google Shape;425;p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75" y="0"/>
            <a:ext cx="121856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0 13-03-15-003" id="430" name="Google Shape;430;p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75" y="0"/>
            <a:ext cx="121856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0 13-03-16-507" id="435" name="Google Shape;435;p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75" y="0"/>
            <a:ext cx="1218565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6" name="Google Shape;436;p78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172000" y="635200"/>
            <a:ext cx="677100" cy="67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1-21 15-14-51-721" id="115" name="Google Shape;115;p19"/>
          <p:cNvPicPr preferRelativeResize="0"/>
          <p:nvPr/>
        </p:nvPicPr>
        <p:blipFill rotWithShape="1">
          <a:blip r:embed="rId3">
            <a:alphaModFix/>
          </a:blip>
          <a:srcRect b="76383" l="0" r="0" t="0"/>
          <a:stretch/>
        </p:blipFill>
        <p:spPr>
          <a:xfrm>
            <a:off x="-1" y="-101474"/>
            <a:ext cx="12192000" cy="1524445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9"/>
          <p:cNvSpPr/>
          <p:nvPr/>
        </p:nvSpPr>
        <p:spPr>
          <a:xfrm>
            <a:off x="3926167" y="3515465"/>
            <a:ext cx="2408903" cy="442452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20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HAZIRLIK EVRESİ</a:t>
            </a:r>
            <a:endParaRPr b="0" i="0" sz="20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9"/>
          <p:cNvSpPr txBox="1"/>
          <p:nvPr/>
        </p:nvSpPr>
        <p:spPr>
          <a:xfrm>
            <a:off x="547986" y="2115275"/>
            <a:ext cx="8697024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MİTOZ  BÖLÜNME SIRALAMASI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HAZIRLIK EVRESİ🡪ÇEKİRDEK BÖLÜNMESİ🡪SİTOPLAZMA BÖLÜNMESİ</a:t>
            </a:r>
            <a:endParaRPr sz="20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bandicam 2018-01-21 15-14-51-721" id="118" name="Google Shape;118;p19"/>
          <p:cNvPicPr preferRelativeResize="0"/>
          <p:nvPr/>
        </p:nvPicPr>
        <p:blipFill rotWithShape="1">
          <a:blip r:embed="rId4">
            <a:alphaModFix/>
          </a:blip>
          <a:srcRect b="45098" l="0" r="0" t="30462"/>
          <a:stretch/>
        </p:blipFill>
        <p:spPr>
          <a:xfrm>
            <a:off x="47675" y="4074875"/>
            <a:ext cx="12192000" cy="157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1-21 15-14-56-529" id="123" name="Google Shape;123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9277" y="313404"/>
            <a:ext cx="12192000" cy="6454775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0"/>
          <p:cNvSpPr/>
          <p:nvPr/>
        </p:nvSpPr>
        <p:spPr>
          <a:xfrm>
            <a:off x="98322" y="471948"/>
            <a:ext cx="2408903" cy="442452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1. EVRE</a:t>
            </a:r>
            <a:endParaRPr b="1" sz="20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20"/>
          <p:cNvSpPr/>
          <p:nvPr/>
        </p:nvSpPr>
        <p:spPr>
          <a:xfrm>
            <a:off x="4159045" y="3468329"/>
            <a:ext cx="2408903" cy="442452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20"/>
          <p:cNvSpPr/>
          <p:nvPr/>
        </p:nvSpPr>
        <p:spPr>
          <a:xfrm>
            <a:off x="9252155" y="3468329"/>
            <a:ext cx="2408903" cy="442452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20"/>
          <p:cNvSpPr/>
          <p:nvPr/>
        </p:nvSpPr>
        <p:spPr>
          <a:xfrm>
            <a:off x="4041059" y="123187"/>
            <a:ext cx="2957618" cy="442452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ÇEKİRDEK BÖLÜNMESİ</a:t>
            </a:r>
            <a:endParaRPr b="1" sz="20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20"/>
          <p:cNvSpPr txBox="1"/>
          <p:nvPr/>
        </p:nvSpPr>
        <p:spPr>
          <a:xfrm>
            <a:off x="423542" y="3817090"/>
            <a:ext cx="466720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lang="tr-T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Kromatin iplikler kromozomlara dönüşür.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20"/>
          <p:cNvSpPr txBox="1"/>
          <p:nvPr/>
        </p:nvSpPr>
        <p:spPr>
          <a:xfrm>
            <a:off x="2831027" y="4100998"/>
            <a:ext cx="427306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Çekirdekçik erir.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1-21 15-14-58-435" id="134" name="Google Shape;134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01613"/>
            <a:ext cx="12192000" cy="6454775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1"/>
          <p:cNvSpPr/>
          <p:nvPr/>
        </p:nvSpPr>
        <p:spPr>
          <a:xfrm>
            <a:off x="98322" y="471948"/>
            <a:ext cx="2408903" cy="442452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2. EVRE</a:t>
            </a:r>
            <a:endParaRPr b="1" sz="20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21"/>
          <p:cNvSpPr/>
          <p:nvPr/>
        </p:nvSpPr>
        <p:spPr>
          <a:xfrm>
            <a:off x="3687097" y="3429000"/>
            <a:ext cx="2408903" cy="442452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21"/>
          <p:cNvSpPr/>
          <p:nvPr/>
        </p:nvSpPr>
        <p:spPr>
          <a:xfrm>
            <a:off x="9050593" y="3483077"/>
            <a:ext cx="2408903" cy="442452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21"/>
          <p:cNvSpPr/>
          <p:nvPr/>
        </p:nvSpPr>
        <p:spPr>
          <a:xfrm>
            <a:off x="98322" y="4106008"/>
            <a:ext cx="7832340" cy="395654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eması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