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6858000" cx="12192000"/>
  <p:notesSz cx="6858000" cy="9144000"/>
  <p:embeddedFontLst>
    <p:embeddedFont>
      <p:font typeface="Quattrocento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9310693-0011-4C13-A650-16624ACF310B}">
  <a:tblStyle styleId="{89310693-0011-4C13-A650-16624ACF310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QuattrocentoSans-bold.fntdata"/><Relationship Id="rId12" Type="http://schemas.openxmlformats.org/officeDocument/2006/relationships/slide" Target="slides/slide7.xml"/><Relationship Id="rId56" Type="http://schemas.openxmlformats.org/officeDocument/2006/relationships/font" Target="fonts/QuattrocentoSans-regular.fntdata"/><Relationship Id="rId15" Type="http://schemas.openxmlformats.org/officeDocument/2006/relationships/slide" Target="slides/slide10.xml"/><Relationship Id="rId59" Type="http://schemas.openxmlformats.org/officeDocument/2006/relationships/font" Target="fonts/QuattrocentoSans-boldItalic.fntdata"/><Relationship Id="rId14" Type="http://schemas.openxmlformats.org/officeDocument/2006/relationships/slide" Target="slides/slide9.xml"/><Relationship Id="rId58" Type="http://schemas.openxmlformats.org/officeDocument/2006/relationships/font" Target="fonts/QuattrocentoSans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, Dikey Metin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bilgis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hyperlink" Target="https://drive.google.com/file/d/1LVuyTScbL5Xlssf_g505vkOhyQOXTz1P/view?usp=sharing" TargetMode="External"/><Relationship Id="rId5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Relationship Id="rId4" Type="http://schemas.openxmlformats.org/officeDocument/2006/relationships/hyperlink" Target="https://drive.google.com/file/d/170ASGT3hDuOyDI808zY_0HlNeX-aQoyL/view?usp=sharing" TargetMode="External"/><Relationship Id="rId5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>
            <p:ph type="title"/>
          </p:nvPr>
        </p:nvSpPr>
        <p:spPr>
          <a:xfrm>
            <a:off x="1636941" y="285749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Quattrocento Sans"/>
              <a:buNone/>
            </a:pPr>
            <a:r>
              <a:rPr b="1" i="1" lang="tr-TR" sz="6600">
                <a:solidFill>
                  <a:srgbClr val="FFFF00"/>
                </a:solidFill>
              </a:rPr>
              <a:t>GÜNEŞ VE AY TUTULMALARI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45-846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47-761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49-601" id="145" name="Google Shape;1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51-366" id="150" name="Google Shape;1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52-841" id="155" name="Google Shape;1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55-175" id="160" name="Google Shape;160;p27"/>
          <p:cNvPicPr preferRelativeResize="0"/>
          <p:nvPr/>
        </p:nvPicPr>
        <p:blipFill rotWithShape="1">
          <a:blip r:embed="rId3">
            <a:alphaModFix/>
          </a:blip>
          <a:srcRect b="81789" l="0" r="0" t="0"/>
          <a:stretch/>
        </p:blipFill>
        <p:spPr>
          <a:xfrm>
            <a:off x="0" y="322264"/>
            <a:ext cx="12192000" cy="113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29396"/>
            <a:ext cx="12192000" cy="379920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58-881" id="166" name="Google Shape;1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1200" y="303198"/>
            <a:ext cx="656650" cy="6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11-428" id="172" name="Google Shape;1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088" y="719980"/>
            <a:ext cx="816935" cy="84741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1603489" y="743579"/>
            <a:ext cx="83778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tr-TR"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ve Ay tutulmaları ışığın doğrusal yolla yayıldığını ispatlar.</a:t>
            </a:r>
            <a:endParaRPr i="1" sz="20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45615"/>
            <a:ext cx="12192000" cy="380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15-193" id="184" name="Google Shape;18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17-917" id="90" name="Google Shape;90;p14"/>
          <p:cNvPicPr preferRelativeResize="0"/>
          <p:nvPr/>
        </p:nvPicPr>
        <p:blipFill rotWithShape="1">
          <a:blip r:embed="rId3">
            <a:alphaModFix/>
          </a:blip>
          <a:srcRect b="80632" l="0" r="0" t="0"/>
          <a:stretch/>
        </p:blipFill>
        <p:spPr>
          <a:xfrm>
            <a:off x="0" y="322263"/>
            <a:ext cx="12192000" cy="120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27463"/>
            <a:ext cx="12192000" cy="380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17-358" id="189" name="Google Shape;18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31-478" id="194" name="Google Shape;19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33-514" id="199" name="Google Shape;19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19-422" id="204" name="Google Shape;20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21-616" id="209" name="Google Shape;20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25-209" id="214" name="Google Shape;21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26-723" id="219" name="Google Shape;21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28-630" id="224" name="Google Shape;22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30-441" id="229" name="Google Shape;2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32-190" id="234" name="Google Shape;23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395" y="1103616"/>
            <a:ext cx="7315200" cy="4876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7" name="Google Shape;97;p15"/>
          <p:cNvSpPr txBox="1"/>
          <p:nvPr/>
        </p:nvSpPr>
        <p:spPr>
          <a:xfrm>
            <a:off x="2358179" y="400693"/>
            <a:ext cx="665371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400" u="none" cap="none" strike="noStrike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tutulmasının Dünya’dan görünümü</a:t>
            </a:r>
            <a:endParaRPr/>
          </a:p>
        </p:txBody>
      </p:sp>
      <p:pic>
        <p:nvPicPr>
          <p:cNvPr id="98" name="Google Shape;98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71200" y="303198"/>
            <a:ext cx="656650" cy="65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33-492" id="239" name="Google Shape;2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40-996" id="244" name="Google Shape;24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44-341" id="249" name="Google Shape;24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2-46-256" id="254" name="Google Shape;25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3-37-890" id="259" name="Google Shape;25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50"/>
            <a:ext cx="1219200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6"/>
          <p:cNvSpPr/>
          <p:nvPr/>
        </p:nvSpPr>
        <p:spPr>
          <a:xfrm>
            <a:off x="0" y="2640458"/>
            <a:ext cx="364733" cy="8527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46"/>
          <p:cNvSpPr/>
          <p:nvPr/>
        </p:nvSpPr>
        <p:spPr>
          <a:xfrm>
            <a:off x="-1" y="6005245"/>
            <a:ext cx="929812" cy="8527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4-02-506" id="266" name="Google Shape;26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250"/>
            <a:ext cx="12192000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7"/>
          <p:cNvSpPr/>
          <p:nvPr/>
        </p:nvSpPr>
        <p:spPr>
          <a:xfrm>
            <a:off x="0" y="2640458"/>
            <a:ext cx="364733" cy="8527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47"/>
          <p:cNvSpPr/>
          <p:nvPr/>
        </p:nvSpPr>
        <p:spPr>
          <a:xfrm>
            <a:off x="-1" y="6005245"/>
            <a:ext cx="929812" cy="85275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ctrTitle"/>
          </p:nvPr>
        </p:nvSpPr>
        <p:spPr>
          <a:xfrm>
            <a:off x="2112753" y="2649165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Quattrocento Sans"/>
              <a:buNone/>
            </a:pPr>
            <a:r>
              <a:rPr i="1" lang="tr-TR" sz="4400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DEĞERLENDİRME SORULARI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13-844" id="278" name="Google Shape;27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15-833" id="283" name="Google Shape;28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18-241" id="288" name="Google Shape;28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21-809" id="103" name="Google Shape;1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20-143" id="293" name="Google Shape;29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" y="0"/>
            <a:ext cx="1213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31-060" id="298" name="Google Shape;29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38" y="0"/>
            <a:ext cx="1199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5-33-175" id="303" name="Google Shape;30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38" y="0"/>
            <a:ext cx="1199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4-45-972" id="308" name="Google Shape;308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4-50-077" id="313" name="Google Shape;31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02-370" id="318" name="Google Shape;31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06-485" id="323" name="Google Shape;32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18-821" id="328" name="Google Shape;32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22-947" id="333" name="Google Shape;33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27-084" id="338" name="Google Shape;33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24-873" id="108" name="Google Shape;1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0-12-22 04-05-31-176" id="343" name="Google Shape;34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938"/>
            <a:ext cx="12192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3552" y="620689"/>
            <a:ext cx="832560" cy="8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2826286" y="764704"/>
            <a:ext cx="64087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Güneş tutulması her ay gerçekleşen bir olay değildir.</a:t>
            </a:r>
            <a:endParaRPr/>
          </a:p>
        </p:txBody>
      </p:sp>
      <p:graphicFrame>
        <p:nvGraphicFramePr>
          <p:cNvPr id="115" name="Google Shape;115;p18"/>
          <p:cNvGraphicFramePr/>
          <p:nvPr/>
        </p:nvGraphicFramePr>
        <p:xfrm>
          <a:off x="2718274" y="19329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{89310693-0011-4C13-A650-16624ACF310B}</a:tableStyleId>
              </a:tblPr>
              <a:tblGrid>
                <a:gridCol w="3456375"/>
                <a:gridCol w="2088225"/>
                <a:gridCol w="1080125"/>
              </a:tblGrid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400" u="none" cap="none" strike="noStrike"/>
                        <a:t>Tutulma Tarihi</a:t>
                      </a:r>
                      <a:endParaRPr sz="14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400"/>
                        <a:t>Nereden Görülecek?</a:t>
                      </a:r>
                      <a:endParaRPr sz="14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15 Şubat 2018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Amerika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13 Temmuz 2018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Güney Avustralya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11 Ağustos 2018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Avrupa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6 Ocak 2019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Doğu Asya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2 Temmuz 2019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Amerika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26 Aralık 2019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Asya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21 Haziran 2020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Asya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14 Aralık 2020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Kuzey Amerika</a:t>
                      </a:r>
                      <a:endParaRPr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19350" marB="19350" marR="38675" marL="3867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36-559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41-228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ndicam 2021-05-08 23-41-44-406"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263"/>
            <a:ext cx="12192000" cy="621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