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7BFC9-5A6C-4088-B835-02874FD52617}" type="datetimeFigureOut">
              <a:rPr lang="tr-TR" smtClean="0"/>
              <a:t>04.04.2022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BEF68-E740-4A22-84D1-F4F880B257B7}" type="slidenum">
              <a:rPr lang="tr-TR" smtClean="0"/>
              <a:t>‹#›</a:t>
            </a:fld>
            <a:endParaRPr lang="tr-TR"/>
          </a:p>
        </p:txBody>
      </p:sp>
    </p:spTree>
    <p:extLst>
      <p:ext uri="{BB962C8B-B14F-4D97-AF65-F5344CB8AC3E}">
        <p14:creationId xmlns:p14="http://schemas.microsoft.com/office/powerpoint/2010/main" val="120767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5ffe5a8b7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d5ffe5a8b7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ac68307951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ac68307951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ac68307951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ac68307951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ac68307951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ac68307951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c68307951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ac68307951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ac68307951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d5ffe5a8b7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d5ffe5a8b7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5ffe5a8b7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d5ffe5a8b7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5ffe5a8b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d5ffe5a8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5ffe5a8b7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d5ffe5a8b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5ffe5a8b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d5ffe5a8b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5ffe5a8b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d5ffe5a8b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5ffe5a8b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d5ffe5a8b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5ffe5a8b7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d5ffe5a8b7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5ffe5a8b7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d5ffe5a8b7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04.04.2022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s://docs.google.com/presentation/d/1obv5AQGrz6MuT98XmQz34OwqcHWyyP808GQTMsH6G04/edit#slide=id.gb23ad5f25b_0_1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drive.google.com/file/d/1gOHCtoUtLi6dGbnXQC30nZGuKXp8oglO/view?usp=sharing"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7" descr="2"/>
          <p:cNvPicPr preferRelativeResize="0"/>
          <p:nvPr/>
        </p:nvPicPr>
        <p:blipFill rotWithShape="1">
          <a:blip r:embed="rId3">
            <a:alphaModFix/>
          </a:blip>
          <a:srcRect/>
          <a:stretch/>
        </p:blipFill>
        <p:spPr>
          <a:xfrm>
            <a:off x="763438" y="0"/>
            <a:ext cx="7382055" cy="6858000"/>
          </a:xfrm>
          <a:prstGeom prst="rect">
            <a:avLst/>
          </a:prstGeom>
          <a:noFill/>
          <a:ln>
            <a:noFill/>
          </a:ln>
        </p:spPr>
      </p:pic>
    </p:spTree>
    <p:extLst>
      <p:ext uri="{BB962C8B-B14F-4D97-AF65-F5344CB8AC3E}">
        <p14:creationId xmlns:p14="http://schemas.microsoft.com/office/powerpoint/2010/main" val="326764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6"/>
          <p:cNvPicPr preferRelativeResize="0"/>
          <p:nvPr/>
        </p:nvPicPr>
        <p:blipFill rotWithShape="1">
          <a:blip r:embed="rId3">
            <a:alphaModFix/>
          </a:blip>
          <a:srcRect/>
          <a:stretch/>
        </p:blipFill>
        <p:spPr>
          <a:xfrm>
            <a:off x="25003" y="266700"/>
            <a:ext cx="9093994" cy="6324600"/>
          </a:xfrm>
          <a:prstGeom prst="rect">
            <a:avLst/>
          </a:prstGeom>
          <a:noFill/>
          <a:ln>
            <a:noFill/>
          </a:ln>
        </p:spPr>
      </p:pic>
    </p:spTree>
    <p:extLst>
      <p:ext uri="{BB962C8B-B14F-4D97-AF65-F5344CB8AC3E}">
        <p14:creationId xmlns:p14="http://schemas.microsoft.com/office/powerpoint/2010/main" val="82395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7" descr="bandicam 2019-02-28 15-30-06-751"/>
          <p:cNvPicPr preferRelativeResize="0"/>
          <p:nvPr/>
        </p:nvPicPr>
        <p:blipFill rotWithShape="1">
          <a:blip r:embed="rId3">
            <a:alphaModFix/>
          </a:blip>
          <a:srcRect/>
          <a:stretch/>
        </p:blipFill>
        <p:spPr>
          <a:xfrm>
            <a:off x="334566" y="0"/>
            <a:ext cx="8473678" cy="6858000"/>
          </a:xfrm>
          <a:prstGeom prst="rect">
            <a:avLst/>
          </a:prstGeom>
          <a:noFill/>
          <a:ln>
            <a:noFill/>
          </a:ln>
        </p:spPr>
      </p:pic>
    </p:spTree>
    <p:extLst>
      <p:ext uri="{BB962C8B-B14F-4D97-AF65-F5344CB8AC3E}">
        <p14:creationId xmlns:p14="http://schemas.microsoft.com/office/powerpoint/2010/main" val="178948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8" descr="bandicam 2019-02-28 15-30-09-443"/>
          <p:cNvPicPr preferRelativeResize="0"/>
          <p:nvPr/>
        </p:nvPicPr>
        <p:blipFill rotWithShape="1">
          <a:blip r:embed="rId3">
            <a:alphaModFix/>
          </a:blip>
          <a:srcRect/>
          <a:stretch/>
        </p:blipFill>
        <p:spPr>
          <a:xfrm>
            <a:off x="334566" y="0"/>
            <a:ext cx="8473678" cy="6858000"/>
          </a:xfrm>
          <a:prstGeom prst="rect">
            <a:avLst/>
          </a:prstGeom>
          <a:noFill/>
          <a:ln>
            <a:noFill/>
          </a:ln>
        </p:spPr>
      </p:pic>
    </p:spTree>
    <p:extLst>
      <p:ext uri="{BB962C8B-B14F-4D97-AF65-F5344CB8AC3E}">
        <p14:creationId xmlns:p14="http://schemas.microsoft.com/office/powerpoint/2010/main" val="20565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9" descr="bandicam 2019-05-03 13-47-55-716"/>
          <p:cNvPicPr preferRelativeResize="0"/>
          <p:nvPr/>
        </p:nvPicPr>
        <p:blipFill rotWithShape="1">
          <a:blip r:embed="rId3">
            <a:alphaModFix/>
          </a:blip>
          <a:srcRect t="6898" r="76316"/>
          <a:stretch/>
        </p:blipFill>
        <p:spPr>
          <a:xfrm>
            <a:off x="0" y="909588"/>
            <a:ext cx="2165684" cy="5440413"/>
          </a:xfrm>
          <a:prstGeom prst="rect">
            <a:avLst/>
          </a:prstGeom>
          <a:noFill/>
          <a:ln>
            <a:noFill/>
          </a:ln>
        </p:spPr>
      </p:pic>
      <p:sp>
        <p:nvSpPr>
          <p:cNvPr id="313" name="Google Shape;313;p49"/>
          <p:cNvSpPr txBox="1"/>
          <p:nvPr/>
        </p:nvSpPr>
        <p:spPr>
          <a:xfrm>
            <a:off x="126332" y="433137"/>
            <a:ext cx="158445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rgbClr val="FF0000"/>
                </a:solidFill>
                <a:latin typeface="Quattrocento Sans"/>
                <a:ea typeface="Quattrocento Sans"/>
                <a:cs typeface="Quattrocento Sans"/>
                <a:sym typeface="Quattrocento Sans"/>
              </a:rPr>
              <a:t>2. Mantarlar</a:t>
            </a:r>
            <a:endParaRPr sz="2400" b="1">
              <a:solidFill>
                <a:srgbClr val="FF0000"/>
              </a:solidFill>
              <a:latin typeface="Quattrocento Sans"/>
              <a:ea typeface="Quattrocento Sans"/>
              <a:cs typeface="Quattrocento Sans"/>
              <a:sym typeface="Quattrocento Sans"/>
            </a:endParaRPr>
          </a:p>
        </p:txBody>
      </p:sp>
      <p:sp>
        <p:nvSpPr>
          <p:cNvPr id="314" name="Google Shape;314;p49"/>
          <p:cNvSpPr/>
          <p:nvPr/>
        </p:nvSpPr>
        <p:spPr>
          <a:xfrm>
            <a:off x="2165684" y="1070591"/>
            <a:ext cx="6654600" cy="50169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Mantarlar, </a:t>
            </a:r>
            <a:r>
              <a:rPr lang="tr-TR" sz="2000" b="1">
                <a:solidFill>
                  <a:srgbClr val="FF0000"/>
                </a:solidFill>
                <a:latin typeface="Quattrocento Sans"/>
                <a:ea typeface="Quattrocento Sans"/>
                <a:cs typeface="Quattrocento Sans"/>
                <a:sym typeface="Quattrocento Sans"/>
              </a:rPr>
              <a:t>kendi besinini üretemeyen </a:t>
            </a:r>
            <a:r>
              <a:rPr lang="tr-TR" sz="2000">
                <a:solidFill>
                  <a:schemeClr val="dk1"/>
                </a:solidFill>
                <a:latin typeface="Quattrocento Sans"/>
                <a:ea typeface="Quattrocento Sans"/>
                <a:cs typeface="Quattrocento Sans"/>
                <a:sym typeface="Quattrocento Sans"/>
              </a:rPr>
              <a:t>basit yapılı canlılardır. Besinlerini, toprağa tutunarak ya da başka canlılardan hazır olarak alırlar.</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Mantarlar için nemli, loş,ılık ve yiyecek bakımından zengin ortamlar çok idealdir.</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Mantarların özellikleri ve görünüşleri farklıdır.</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Şapkalı, küf, maya ve parazit mantarı </a:t>
            </a:r>
            <a:r>
              <a:rPr lang="tr-TR" sz="2000">
                <a:solidFill>
                  <a:schemeClr val="dk1"/>
                </a:solidFill>
                <a:latin typeface="Quattrocento Sans"/>
                <a:ea typeface="Quattrocento Sans"/>
                <a:cs typeface="Quattrocento Sans"/>
                <a:sym typeface="Quattrocento Sans"/>
              </a:rPr>
              <a:t>olmak üzere dört çeşidi vardır.</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Şapkalı mantarlar, </a:t>
            </a:r>
            <a:r>
              <a:rPr lang="tr-TR" sz="2000">
                <a:solidFill>
                  <a:schemeClr val="dk1"/>
                </a:solidFill>
                <a:latin typeface="Quattrocento Sans"/>
                <a:ea typeface="Quattrocento Sans"/>
                <a:cs typeface="Quattrocento Sans"/>
                <a:sym typeface="Quattrocento Sans"/>
              </a:rPr>
              <a:t>bitkiler gibi kök benzeri yapıları olan ama kendi besinini üretemeyen en gelişmiş mantar türüdür. Bazıları </a:t>
            </a:r>
            <a:r>
              <a:rPr lang="tr-TR" sz="2000" b="1">
                <a:solidFill>
                  <a:srgbClr val="FF0000"/>
                </a:solidFill>
                <a:latin typeface="Quattrocento Sans"/>
                <a:ea typeface="Quattrocento Sans"/>
                <a:cs typeface="Quattrocento Sans"/>
                <a:sym typeface="Quattrocento Sans"/>
              </a:rPr>
              <a:t>(kültür mantarı) </a:t>
            </a:r>
            <a:r>
              <a:rPr lang="tr-TR" sz="2000">
                <a:solidFill>
                  <a:schemeClr val="dk1"/>
                </a:solidFill>
                <a:latin typeface="Quattrocento Sans"/>
                <a:ea typeface="Quattrocento Sans"/>
                <a:cs typeface="Quattrocento Sans"/>
                <a:sym typeface="Quattrocento Sans"/>
              </a:rPr>
              <a:t>insanlar tarafından besin olarak tüketilir. Kültür mantarları protein bakımından zengin besinlerdir. Ormanlarda bulunan şapkalı mantarların birçoğu zehirlidir. Bundan dolayı tanınmayan mantarlar toplanmamalı ve yenilmemelidir. Yaklaşık % 90’ı su olan mantarlar proteince ve mineralce çok zengindir.</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823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50"/>
          <p:cNvPicPr preferRelativeResize="0"/>
          <p:nvPr/>
        </p:nvPicPr>
        <p:blipFill rotWithShape="1">
          <a:blip r:embed="rId3">
            <a:alphaModFix/>
          </a:blip>
          <a:srcRect l="950" b="26798"/>
          <a:stretch/>
        </p:blipFill>
        <p:spPr>
          <a:xfrm>
            <a:off x="590739" y="116469"/>
            <a:ext cx="7916264" cy="6803176"/>
          </a:xfrm>
          <a:prstGeom prst="rect">
            <a:avLst/>
          </a:prstGeom>
          <a:noFill/>
          <a:ln>
            <a:noFill/>
          </a:ln>
        </p:spPr>
      </p:pic>
    </p:spTree>
    <p:extLst>
      <p:ext uri="{BB962C8B-B14F-4D97-AF65-F5344CB8AC3E}">
        <p14:creationId xmlns:p14="http://schemas.microsoft.com/office/powerpoint/2010/main" val="129404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51"/>
          <p:cNvPicPr preferRelativeResize="0"/>
          <p:nvPr/>
        </p:nvPicPr>
        <p:blipFill>
          <a:blip r:embed="rId3">
            <a:alphaModFix/>
          </a:blip>
          <a:stretch>
            <a:fillRect/>
          </a:stretch>
        </p:blipFill>
        <p:spPr>
          <a:xfrm>
            <a:off x="114301" y="152400"/>
            <a:ext cx="8886956" cy="6553200"/>
          </a:xfrm>
          <a:prstGeom prst="rect">
            <a:avLst/>
          </a:prstGeom>
          <a:noFill/>
          <a:ln>
            <a:noFill/>
          </a:ln>
        </p:spPr>
      </p:pic>
    </p:spTree>
    <p:extLst>
      <p:ext uri="{BB962C8B-B14F-4D97-AF65-F5344CB8AC3E}">
        <p14:creationId xmlns:p14="http://schemas.microsoft.com/office/powerpoint/2010/main" val="230231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52"/>
          <p:cNvPicPr preferRelativeResize="0"/>
          <p:nvPr/>
        </p:nvPicPr>
        <p:blipFill>
          <a:blip r:embed="rId3">
            <a:alphaModFix/>
          </a:blip>
          <a:stretch>
            <a:fillRect/>
          </a:stretch>
        </p:blipFill>
        <p:spPr>
          <a:xfrm>
            <a:off x="114301" y="152400"/>
            <a:ext cx="8886956" cy="6553200"/>
          </a:xfrm>
          <a:prstGeom prst="rect">
            <a:avLst/>
          </a:prstGeom>
          <a:noFill/>
          <a:ln>
            <a:noFill/>
          </a:ln>
        </p:spPr>
      </p:pic>
    </p:spTree>
    <p:extLst>
      <p:ext uri="{BB962C8B-B14F-4D97-AF65-F5344CB8AC3E}">
        <p14:creationId xmlns:p14="http://schemas.microsoft.com/office/powerpoint/2010/main" val="3207888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3"/>
          <p:cNvPicPr preferRelativeResize="0"/>
          <p:nvPr/>
        </p:nvPicPr>
        <p:blipFill>
          <a:blip r:embed="rId3">
            <a:alphaModFix/>
          </a:blip>
          <a:stretch>
            <a:fillRect/>
          </a:stretch>
        </p:blipFill>
        <p:spPr>
          <a:xfrm>
            <a:off x="114301" y="152400"/>
            <a:ext cx="8886956" cy="6553200"/>
          </a:xfrm>
          <a:prstGeom prst="rect">
            <a:avLst/>
          </a:prstGeom>
          <a:noFill/>
          <a:ln>
            <a:noFill/>
          </a:ln>
        </p:spPr>
      </p:pic>
    </p:spTree>
    <p:extLst>
      <p:ext uri="{BB962C8B-B14F-4D97-AF65-F5344CB8AC3E}">
        <p14:creationId xmlns:p14="http://schemas.microsoft.com/office/powerpoint/2010/main" val="335372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4" descr="bandicam 2019-05-03 13-48-18-501"/>
          <p:cNvPicPr preferRelativeResize="0"/>
          <p:nvPr/>
        </p:nvPicPr>
        <p:blipFill rotWithShape="1">
          <a:blip r:embed="rId3">
            <a:alphaModFix/>
          </a:blip>
          <a:srcRect l="73341" b="54887"/>
          <a:stretch/>
        </p:blipFill>
        <p:spPr>
          <a:xfrm>
            <a:off x="6706401" y="506413"/>
            <a:ext cx="2437598" cy="2636234"/>
          </a:xfrm>
          <a:prstGeom prst="rect">
            <a:avLst/>
          </a:prstGeom>
          <a:noFill/>
          <a:ln>
            <a:noFill/>
          </a:ln>
        </p:spPr>
      </p:pic>
      <p:pic>
        <p:nvPicPr>
          <p:cNvPr id="343" name="Google Shape;343;p54" descr="bandicam 2019-05-03 13-48-18-501"/>
          <p:cNvPicPr preferRelativeResize="0"/>
          <p:nvPr/>
        </p:nvPicPr>
        <p:blipFill rotWithShape="1">
          <a:blip r:embed="rId3">
            <a:alphaModFix/>
          </a:blip>
          <a:srcRect t="49561" r="74328"/>
          <a:stretch/>
        </p:blipFill>
        <p:spPr>
          <a:xfrm>
            <a:off x="205740" y="3402531"/>
            <a:ext cx="2346159" cy="2947468"/>
          </a:xfrm>
          <a:prstGeom prst="rect">
            <a:avLst/>
          </a:prstGeom>
          <a:noFill/>
          <a:ln>
            <a:noFill/>
          </a:ln>
        </p:spPr>
      </p:pic>
      <p:sp>
        <p:nvSpPr>
          <p:cNvPr id="344" name="Google Shape;344;p54"/>
          <p:cNvSpPr/>
          <p:nvPr/>
        </p:nvSpPr>
        <p:spPr>
          <a:xfrm>
            <a:off x="205740" y="1165895"/>
            <a:ext cx="5888250" cy="1015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Küf mantarları, </a:t>
            </a:r>
            <a:r>
              <a:rPr lang="tr-TR" sz="2000">
                <a:solidFill>
                  <a:schemeClr val="dk1"/>
                </a:solidFill>
                <a:latin typeface="Quattrocento Sans"/>
                <a:ea typeface="Quattrocento Sans"/>
                <a:cs typeface="Quattrocento Sans"/>
                <a:sym typeface="Quattrocento Sans"/>
              </a:rPr>
              <a:t>besin maddelerinin üzerinde türeyerek ipliksi ve yeşilimsi bir tabaka oluştururlar. Küf mantarları canlı atıklarını çürüterek hayatını sürdürür.</a:t>
            </a:r>
            <a:endParaRPr sz="2000">
              <a:solidFill>
                <a:schemeClr val="dk1"/>
              </a:solidFill>
              <a:latin typeface="Calibri"/>
              <a:ea typeface="Calibri"/>
              <a:cs typeface="Calibri"/>
              <a:sym typeface="Calibri"/>
            </a:endParaRPr>
          </a:p>
        </p:txBody>
      </p:sp>
      <p:sp>
        <p:nvSpPr>
          <p:cNvPr id="345" name="Google Shape;345;p54"/>
          <p:cNvSpPr/>
          <p:nvPr/>
        </p:nvSpPr>
        <p:spPr>
          <a:xfrm>
            <a:off x="2722747" y="4058036"/>
            <a:ext cx="5943600" cy="1015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Maya mantarları </a:t>
            </a:r>
            <a:r>
              <a:rPr lang="tr-TR" sz="2000">
                <a:solidFill>
                  <a:schemeClr val="dk1"/>
                </a:solidFill>
                <a:latin typeface="Quattrocento Sans"/>
                <a:ea typeface="Quattrocento Sans"/>
                <a:cs typeface="Quattrocento Sans"/>
                <a:sym typeface="Quattrocento Sans"/>
              </a:rPr>
              <a:t>birçok besinin yapımında kullanılır. Gözle görülmeyecek kadar küçüktürler. </a:t>
            </a:r>
            <a:r>
              <a:rPr lang="tr-TR" sz="2000" b="1">
                <a:solidFill>
                  <a:srgbClr val="FF0000"/>
                </a:solidFill>
                <a:latin typeface="Quattrocento Sans"/>
                <a:ea typeface="Quattrocento Sans"/>
                <a:cs typeface="Quattrocento Sans"/>
                <a:sym typeface="Quattrocento Sans"/>
              </a:rPr>
              <a:t>Ekmek</a:t>
            </a:r>
            <a:r>
              <a:rPr lang="tr-TR" sz="2000">
                <a:solidFill>
                  <a:schemeClr val="dk1"/>
                </a:solidFill>
                <a:latin typeface="Quattrocento Sans"/>
                <a:ea typeface="Quattrocento Sans"/>
                <a:cs typeface="Quattrocento Sans"/>
                <a:sym typeface="Quattrocento Sans"/>
              </a:rPr>
              <a:t> yapımında kullanılan hamur, maya mantarı sayesinde mayalanır.</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830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55" descr="bandicam 2019-05-03 13-48-20-094"/>
          <p:cNvPicPr preferRelativeResize="0"/>
          <p:nvPr/>
        </p:nvPicPr>
        <p:blipFill rotWithShape="1">
          <a:blip r:embed="rId3">
            <a:alphaModFix/>
          </a:blip>
          <a:srcRect t="27076"/>
          <a:stretch/>
        </p:blipFill>
        <p:spPr>
          <a:xfrm>
            <a:off x="25267" y="2406315"/>
            <a:ext cx="9144002" cy="4261318"/>
          </a:xfrm>
          <a:prstGeom prst="rect">
            <a:avLst/>
          </a:prstGeom>
          <a:noFill/>
          <a:ln>
            <a:noFill/>
          </a:ln>
        </p:spPr>
      </p:pic>
      <p:sp>
        <p:nvSpPr>
          <p:cNvPr id="351" name="Google Shape;351;p55"/>
          <p:cNvSpPr/>
          <p:nvPr/>
        </p:nvSpPr>
        <p:spPr>
          <a:xfrm>
            <a:off x="448778" y="631598"/>
            <a:ext cx="8170650" cy="1631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Parazit mantarlar </a:t>
            </a:r>
            <a:r>
              <a:rPr lang="tr-TR" sz="2000">
                <a:solidFill>
                  <a:schemeClr val="dk1"/>
                </a:solidFill>
                <a:latin typeface="Quattrocento Sans"/>
                <a:ea typeface="Quattrocento Sans"/>
                <a:cs typeface="Quattrocento Sans"/>
                <a:sym typeface="Quattrocento Sans"/>
              </a:rPr>
              <a:t>akciğerlere, deriye, yüze, ellere, ayaklara, boyuna, bağırsaklara hatta kemiklere yerleşerek bu yapı ve organlara zarar verebilir. </a:t>
            </a: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El ve ayak tırnaklarında çoğalarak tırnaklarda şekil bozukluğuna, bebeklerin ağzında </a:t>
            </a:r>
            <a:r>
              <a:rPr lang="tr-TR" sz="2000" b="1">
                <a:solidFill>
                  <a:srgbClr val="FF0000"/>
                </a:solidFill>
                <a:latin typeface="Quattrocento Sans"/>
                <a:ea typeface="Quattrocento Sans"/>
                <a:cs typeface="Quattrocento Sans"/>
                <a:sym typeface="Quattrocento Sans"/>
              </a:rPr>
              <a:t>pamukçuk</a:t>
            </a:r>
            <a:r>
              <a:rPr lang="tr-TR" sz="2000">
                <a:solidFill>
                  <a:schemeClr val="dk1"/>
                </a:solidFill>
                <a:latin typeface="Quattrocento Sans"/>
                <a:ea typeface="Quattrocento Sans"/>
                <a:cs typeface="Quattrocento Sans"/>
                <a:sym typeface="Quattrocento Sans"/>
              </a:rPr>
              <a:t> </a:t>
            </a:r>
            <a:r>
              <a:rPr lang="tr-TR" sz="2000" b="1">
                <a:solidFill>
                  <a:srgbClr val="FF0000"/>
                </a:solidFill>
                <a:latin typeface="Quattrocento Sans"/>
                <a:ea typeface="Quattrocento Sans"/>
                <a:cs typeface="Quattrocento Sans"/>
                <a:sym typeface="Quattrocento Sans"/>
              </a:rPr>
              <a:t>hastalığına</a:t>
            </a:r>
            <a:r>
              <a:rPr lang="tr-TR" sz="2000">
                <a:solidFill>
                  <a:schemeClr val="dk1"/>
                </a:solidFill>
                <a:latin typeface="Quattrocento Sans"/>
                <a:ea typeface="Quattrocento Sans"/>
                <a:cs typeface="Quattrocento Sans"/>
                <a:sym typeface="Quattrocento Sans"/>
              </a:rPr>
              <a:t> ve yetişkinlerde </a:t>
            </a:r>
            <a:r>
              <a:rPr lang="tr-TR" sz="2000" b="1">
                <a:solidFill>
                  <a:srgbClr val="FF0000"/>
                </a:solidFill>
                <a:latin typeface="Quattrocento Sans"/>
                <a:ea typeface="Quattrocento Sans"/>
                <a:cs typeface="Quattrocento Sans"/>
                <a:sym typeface="Quattrocento Sans"/>
              </a:rPr>
              <a:t>saç kıran hastalığına </a:t>
            </a:r>
            <a:r>
              <a:rPr lang="tr-TR" sz="2000">
                <a:solidFill>
                  <a:schemeClr val="dk1"/>
                </a:solidFill>
                <a:latin typeface="Quattrocento Sans"/>
                <a:ea typeface="Quattrocento Sans"/>
                <a:cs typeface="Quattrocento Sans"/>
                <a:sym typeface="Quattrocento Sans"/>
              </a:rPr>
              <a:t>neden olurlar.</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413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8" descr="bandicam 2019-05-03 13-47-23-986"/>
          <p:cNvPicPr preferRelativeResize="0"/>
          <p:nvPr/>
        </p:nvPicPr>
        <p:blipFill rotWithShape="1">
          <a:blip r:embed="rId3">
            <a:alphaModFix/>
          </a:blip>
          <a:srcRect t="35396"/>
          <a:stretch/>
        </p:blipFill>
        <p:spPr>
          <a:xfrm>
            <a:off x="-25266" y="3082758"/>
            <a:ext cx="9144002" cy="3775242"/>
          </a:xfrm>
          <a:prstGeom prst="rect">
            <a:avLst/>
          </a:prstGeom>
          <a:noFill/>
          <a:ln>
            <a:noFill/>
          </a:ln>
        </p:spPr>
      </p:pic>
      <p:sp>
        <p:nvSpPr>
          <p:cNvPr id="245" name="Google Shape;245;p38"/>
          <p:cNvSpPr txBox="1"/>
          <p:nvPr/>
        </p:nvSpPr>
        <p:spPr>
          <a:xfrm>
            <a:off x="192047" y="529389"/>
            <a:ext cx="8441775" cy="26468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400" b="1" i="0" u="none" strike="noStrike" cap="none">
                <a:solidFill>
                  <a:srgbClr val="FF0000"/>
                </a:solidFill>
                <a:latin typeface="Quattrocento Sans"/>
                <a:ea typeface="Quattrocento Sans"/>
                <a:cs typeface="Quattrocento Sans"/>
                <a:sym typeface="Quattrocento Sans"/>
              </a:rPr>
              <a:t>ÇEVREMİZDEKİ VARLIKLAR</a:t>
            </a:r>
            <a:endParaRPr/>
          </a:p>
          <a:p>
            <a:pPr marL="0" marR="0" lvl="0" indent="0" algn="ctr" rtl="0">
              <a:spcBef>
                <a:spcPts val="0"/>
              </a:spcBef>
              <a:spcAft>
                <a:spcPts val="0"/>
              </a:spcAft>
              <a:buNone/>
            </a:pPr>
            <a:endParaRPr sz="2400" b="1" i="0" u="none" strike="noStrike" cap="none">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b="0" i="0" u="none" strike="noStrike" cap="none">
                <a:solidFill>
                  <a:schemeClr val="dk1"/>
                </a:solidFill>
                <a:latin typeface="Quattrocento Sans"/>
                <a:ea typeface="Quattrocento Sans"/>
                <a:cs typeface="Quattrocento Sans"/>
                <a:sym typeface="Quattrocento Sans"/>
              </a:rPr>
              <a:t>Çevremize baktığımızda birçok varlık görürüz. Bunları canlı ve cansız olmak üzere ikiye ayırabiliriz. Büyüme, gelişme, üreme, solunum ve boşaltım gibi yaşamsal faaliyetlerin görüldüğü varlıklara canlılar denir. Dünya 'da milyonlarca farklı canlı bulunur. Bu canlıların her biri birbirinden farklı yapı ve özelliklere sahiptir.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090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56" descr="bandicam 2019-05-03 13-48-21-412"/>
          <p:cNvPicPr preferRelativeResize="0"/>
          <p:nvPr/>
        </p:nvPicPr>
        <p:blipFill rotWithShape="1">
          <a:blip r:embed="rId3">
            <a:alphaModFix/>
          </a:blip>
          <a:srcRect/>
          <a:stretch/>
        </p:blipFill>
        <p:spPr>
          <a:xfrm>
            <a:off x="0" y="506414"/>
            <a:ext cx="9144000" cy="5843587"/>
          </a:xfrm>
          <a:prstGeom prst="rect">
            <a:avLst/>
          </a:prstGeom>
          <a:noFill/>
          <a:ln>
            <a:noFill/>
          </a:ln>
        </p:spPr>
      </p:pic>
    </p:spTree>
    <p:extLst>
      <p:ext uri="{BB962C8B-B14F-4D97-AF65-F5344CB8AC3E}">
        <p14:creationId xmlns:p14="http://schemas.microsoft.com/office/powerpoint/2010/main" val="341641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57" descr="bandicam 2019-05-03 13-48-25-611"/>
          <p:cNvPicPr preferRelativeResize="0"/>
          <p:nvPr/>
        </p:nvPicPr>
        <p:blipFill rotWithShape="1">
          <a:blip r:embed="rId3">
            <a:alphaModFix/>
          </a:blip>
          <a:srcRect/>
          <a:stretch/>
        </p:blipFill>
        <p:spPr>
          <a:xfrm>
            <a:off x="0" y="506414"/>
            <a:ext cx="9144000" cy="5843587"/>
          </a:xfrm>
          <a:prstGeom prst="rect">
            <a:avLst/>
          </a:prstGeom>
          <a:noFill/>
          <a:ln>
            <a:noFill/>
          </a:ln>
        </p:spPr>
      </p:pic>
    </p:spTree>
    <p:extLst>
      <p:ext uri="{BB962C8B-B14F-4D97-AF65-F5344CB8AC3E}">
        <p14:creationId xmlns:p14="http://schemas.microsoft.com/office/powerpoint/2010/main" val="121602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58" descr="bandicam 2019-05-03 13-48-47-360"/>
          <p:cNvPicPr preferRelativeResize="0"/>
          <p:nvPr/>
        </p:nvPicPr>
        <p:blipFill rotWithShape="1">
          <a:blip r:embed="rId3">
            <a:alphaModFix/>
          </a:blip>
          <a:srcRect/>
          <a:stretch/>
        </p:blipFill>
        <p:spPr>
          <a:xfrm>
            <a:off x="0" y="352425"/>
            <a:ext cx="9144000" cy="6153150"/>
          </a:xfrm>
          <a:prstGeom prst="rect">
            <a:avLst/>
          </a:prstGeom>
          <a:noFill/>
          <a:ln>
            <a:noFill/>
          </a:ln>
        </p:spPr>
      </p:pic>
    </p:spTree>
    <p:extLst>
      <p:ext uri="{BB962C8B-B14F-4D97-AF65-F5344CB8AC3E}">
        <p14:creationId xmlns:p14="http://schemas.microsoft.com/office/powerpoint/2010/main" val="154225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59" descr="bandicam 2019-05-03 13-48-49-011"/>
          <p:cNvPicPr preferRelativeResize="0"/>
          <p:nvPr/>
        </p:nvPicPr>
        <p:blipFill rotWithShape="1">
          <a:blip r:embed="rId3">
            <a:alphaModFix/>
          </a:blip>
          <a:srcRect/>
          <a:stretch/>
        </p:blipFill>
        <p:spPr>
          <a:xfrm>
            <a:off x="0" y="352425"/>
            <a:ext cx="9144000" cy="6153150"/>
          </a:xfrm>
          <a:prstGeom prst="rect">
            <a:avLst/>
          </a:prstGeom>
          <a:noFill/>
          <a:ln>
            <a:noFill/>
          </a:ln>
        </p:spPr>
      </p:pic>
    </p:spTree>
    <p:extLst>
      <p:ext uri="{BB962C8B-B14F-4D97-AF65-F5344CB8AC3E}">
        <p14:creationId xmlns:p14="http://schemas.microsoft.com/office/powerpoint/2010/main" val="166954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60" descr="bandicam 2019-05-03 13-48-50-537"/>
          <p:cNvPicPr preferRelativeResize="0"/>
          <p:nvPr/>
        </p:nvPicPr>
        <p:blipFill rotWithShape="1">
          <a:blip r:embed="rId3">
            <a:alphaModFix/>
          </a:blip>
          <a:srcRect/>
          <a:stretch/>
        </p:blipFill>
        <p:spPr>
          <a:xfrm>
            <a:off x="0" y="352425"/>
            <a:ext cx="9144000" cy="6153150"/>
          </a:xfrm>
          <a:prstGeom prst="rect">
            <a:avLst/>
          </a:prstGeom>
          <a:noFill/>
          <a:ln>
            <a:noFill/>
          </a:ln>
        </p:spPr>
      </p:pic>
    </p:spTree>
    <p:extLst>
      <p:ext uri="{BB962C8B-B14F-4D97-AF65-F5344CB8AC3E}">
        <p14:creationId xmlns:p14="http://schemas.microsoft.com/office/powerpoint/2010/main" val="362471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61" descr="bandicam 2019-05-03 13-48-52-032"/>
          <p:cNvPicPr preferRelativeResize="0"/>
          <p:nvPr/>
        </p:nvPicPr>
        <p:blipFill rotWithShape="1">
          <a:blip r:embed="rId3">
            <a:alphaModFix/>
          </a:blip>
          <a:srcRect/>
          <a:stretch/>
        </p:blipFill>
        <p:spPr>
          <a:xfrm>
            <a:off x="0" y="352425"/>
            <a:ext cx="9144000" cy="6153150"/>
          </a:xfrm>
          <a:prstGeom prst="rect">
            <a:avLst/>
          </a:prstGeom>
          <a:noFill/>
          <a:ln>
            <a:noFill/>
          </a:ln>
        </p:spPr>
      </p:pic>
    </p:spTree>
    <p:extLst>
      <p:ext uri="{BB962C8B-B14F-4D97-AF65-F5344CB8AC3E}">
        <p14:creationId xmlns:p14="http://schemas.microsoft.com/office/powerpoint/2010/main" val="48693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62" descr="bandicam 2019-05-03 13-48-53-347"/>
          <p:cNvPicPr preferRelativeResize="0"/>
          <p:nvPr/>
        </p:nvPicPr>
        <p:blipFill rotWithShape="1">
          <a:blip r:embed="rId3">
            <a:alphaModFix/>
          </a:blip>
          <a:srcRect/>
          <a:stretch/>
        </p:blipFill>
        <p:spPr>
          <a:xfrm>
            <a:off x="0" y="352425"/>
            <a:ext cx="9144000" cy="6153150"/>
          </a:xfrm>
          <a:prstGeom prst="rect">
            <a:avLst/>
          </a:prstGeom>
          <a:noFill/>
          <a:ln>
            <a:noFill/>
          </a:ln>
        </p:spPr>
      </p:pic>
    </p:spTree>
    <p:extLst>
      <p:ext uri="{BB962C8B-B14F-4D97-AF65-F5344CB8AC3E}">
        <p14:creationId xmlns:p14="http://schemas.microsoft.com/office/powerpoint/2010/main" val="237376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63" descr="bandicam 2019-05-03 13-49-31-019"/>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2393653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64" descr="bandicam 2019-05-03 13-49-32-848"/>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187809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65" descr="bandicam 2019-05-03 13-49-34-063"/>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9535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9" descr="bandicam 2019-05-03 13-47-26-515"/>
          <p:cNvPicPr preferRelativeResize="0"/>
          <p:nvPr/>
        </p:nvPicPr>
        <p:blipFill rotWithShape="1">
          <a:blip r:embed="rId3">
            <a:alphaModFix/>
          </a:blip>
          <a:srcRect b="44592"/>
          <a:stretch/>
        </p:blipFill>
        <p:spPr>
          <a:xfrm>
            <a:off x="0" y="400536"/>
            <a:ext cx="9144002" cy="3237814"/>
          </a:xfrm>
          <a:prstGeom prst="rect">
            <a:avLst/>
          </a:prstGeom>
          <a:noFill/>
          <a:ln>
            <a:noFill/>
          </a:ln>
        </p:spPr>
      </p:pic>
      <p:sp>
        <p:nvSpPr>
          <p:cNvPr id="251" name="Google Shape;251;p39"/>
          <p:cNvSpPr txBox="1"/>
          <p:nvPr/>
        </p:nvSpPr>
        <p:spPr>
          <a:xfrm>
            <a:off x="223787" y="3970420"/>
            <a:ext cx="8294625" cy="16003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Canlıların birbirine benzerlikleri ve farklılıkları dikkate alınarak gruplandırılmasına </a:t>
            </a:r>
            <a:r>
              <a:rPr lang="tr-TR" sz="2000" b="1">
                <a:solidFill>
                  <a:srgbClr val="FF0000"/>
                </a:solidFill>
                <a:latin typeface="Quattrocento Sans"/>
                <a:ea typeface="Quattrocento Sans"/>
                <a:cs typeface="Quattrocento Sans"/>
                <a:sym typeface="Quattrocento Sans"/>
              </a:rPr>
              <a:t>sınıflandırma</a:t>
            </a:r>
            <a:r>
              <a:rPr lang="tr-TR" sz="2000">
                <a:solidFill>
                  <a:srgbClr val="FF0000"/>
                </a:solidFill>
                <a:latin typeface="Quattrocento Sans"/>
                <a:ea typeface="Quattrocento Sans"/>
                <a:cs typeface="Quattrocento Sans"/>
                <a:sym typeface="Quattrocento Sans"/>
              </a:rPr>
              <a:t> </a:t>
            </a:r>
            <a:r>
              <a:rPr lang="tr-TR" sz="2000">
                <a:solidFill>
                  <a:schemeClr val="dk1"/>
                </a:solidFill>
                <a:latin typeface="Quattrocento Sans"/>
                <a:ea typeface="Quattrocento Sans"/>
                <a:cs typeface="Quattrocento Sans"/>
                <a:sym typeface="Quattrocento Sans"/>
              </a:rPr>
              <a:t>denir. Sınıflandırma canlıların özelliklerini daha iyi kavramayı ve aradığımız bir canlıyı milyonlarca tür ve sayıdaki canlı içinde daha kolay bulmamızı sağlar.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00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66" descr="bandicam 2019-05-03 13-49-35-263"/>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3886692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67" descr="bandicam 2019-05-03 13-49-36-804"/>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304443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0" descr="bandicam 2019-05-03 13-47-29-420"/>
          <p:cNvPicPr preferRelativeResize="0"/>
          <p:nvPr/>
        </p:nvPicPr>
        <p:blipFill rotWithShape="1">
          <a:blip r:embed="rId3">
            <a:alphaModFix/>
          </a:blip>
          <a:srcRect t="22958"/>
          <a:stretch/>
        </p:blipFill>
        <p:spPr>
          <a:xfrm>
            <a:off x="0" y="1718110"/>
            <a:ext cx="9144002" cy="4501950"/>
          </a:xfrm>
          <a:prstGeom prst="rect">
            <a:avLst/>
          </a:prstGeom>
          <a:noFill/>
          <a:ln>
            <a:noFill/>
          </a:ln>
        </p:spPr>
      </p:pic>
      <p:sp>
        <p:nvSpPr>
          <p:cNvPr id="257" name="Google Shape;257;p40"/>
          <p:cNvSpPr txBox="1"/>
          <p:nvPr/>
        </p:nvSpPr>
        <p:spPr>
          <a:xfrm>
            <a:off x="346500" y="290925"/>
            <a:ext cx="8590275"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Quattrocento Sans"/>
                <a:ea typeface="Quattrocento Sans"/>
                <a:cs typeface="Quattrocento Sans"/>
                <a:sym typeface="Quattrocento Sans"/>
              </a:rPr>
              <a:t>Sınıflandırma sadece canlılar için geçerli değildir. Markete girdiğimizde satılan ürünler özelliklerine göre reyonlara ayrılmıştır. Bu da aradığımız bir ürünü kolay bulmamızı sağlar. Kullandığımız taşıtlar, iletişim araçları, okuduğumuz kitap türleri, geri dönüşüm maddeleri gibi bir çok şey sınıflandırılarak hayatımızı kolaylaştırır.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917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1" descr="bandicam 2019-05-03 13-47-31-966"/>
          <p:cNvPicPr preferRelativeResize="0"/>
          <p:nvPr/>
        </p:nvPicPr>
        <p:blipFill rotWithShape="1">
          <a:blip r:embed="rId3">
            <a:alphaModFix/>
          </a:blip>
          <a:srcRect t="19419"/>
          <a:stretch/>
        </p:blipFill>
        <p:spPr>
          <a:xfrm>
            <a:off x="0" y="1641107"/>
            <a:ext cx="9144002" cy="4708892"/>
          </a:xfrm>
          <a:prstGeom prst="rect">
            <a:avLst/>
          </a:prstGeom>
          <a:noFill/>
          <a:ln>
            <a:noFill/>
          </a:ln>
        </p:spPr>
      </p:pic>
      <p:sp>
        <p:nvSpPr>
          <p:cNvPr id="263" name="Google Shape;263;p41"/>
          <p:cNvSpPr txBox="1"/>
          <p:nvPr/>
        </p:nvSpPr>
        <p:spPr>
          <a:xfrm>
            <a:off x="136771" y="891810"/>
            <a:ext cx="887040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Quattrocento Sans"/>
                <a:ea typeface="Quattrocento Sans"/>
                <a:cs typeface="Quattrocento Sans"/>
                <a:sym typeface="Quattrocento Sans"/>
              </a:rPr>
              <a:t>Canlılar temel olarak mikroskobik canlılar, mantarlar, bitkiler ve hayvanlar olmak üzere dört gruba ayrılır.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4" name="Google Shape;264;p41">
            <a:hlinkClick r:id="rId4"/>
          </p:cNvPr>
          <p:cNvPicPr preferRelativeResize="0"/>
          <p:nvPr/>
        </p:nvPicPr>
        <p:blipFill>
          <a:blip r:embed="rId5">
            <a:alphaModFix/>
          </a:blip>
          <a:stretch>
            <a:fillRect/>
          </a:stretch>
        </p:blipFill>
        <p:spPr>
          <a:xfrm>
            <a:off x="8420475" y="145550"/>
            <a:ext cx="477338" cy="477850"/>
          </a:xfrm>
          <a:prstGeom prst="rect">
            <a:avLst/>
          </a:prstGeom>
          <a:noFill/>
          <a:ln>
            <a:noFill/>
          </a:ln>
        </p:spPr>
      </p:pic>
    </p:spTree>
    <p:extLst>
      <p:ext uri="{BB962C8B-B14F-4D97-AF65-F5344CB8AC3E}">
        <p14:creationId xmlns:p14="http://schemas.microsoft.com/office/powerpoint/2010/main" val="7817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2" descr="bandicam 2019-05-03 13-47-34-692"/>
          <p:cNvPicPr preferRelativeResize="0"/>
          <p:nvPr/>
        </p:nvPicPr>
        <p:blipFill rotWithShape="1">
          <a:blip r:embed="rId3">
            <a:alphaModFix/>
          </a:blip>
          <a:srcRect l="59053"/>
          <a:stretch/>
        </p:blipFill>
        <p:spPr>
          <a:xfrm>
            <a:off x="5923146" y="226194"/>
            <a:ext cx="2426137" cy="3493971"/>
          </a:xfrm>
          <a:prstGeom prst="rect">
            <a:avLst/>
          </a:prstGeom>
          <a:noFill/>
          <a:ln>
            <a:noFill/>
          </a:ln>
        </p:spPr>
      </p:pic>
      <p:sp>
        <p:nvSpPr>
          <p:cNvPr id="270" name="Google Shape;270;p42"/>
          <p:cNvSpPr/>
          <p:nvPr/>
        </p:nvSpPr>
        <p:spPr>
          <a:xfrm>
            <a:off x="167238" y="712269"/>
            <a:ext cx="5398650" cy="329310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rgbClr val="FF0000"/>
              </a:buClr>
              <a:buSzPts val="2400"/>
              <a:buFont typeface="Quattrocento Sans"/>
              <a:buAutoNum type="arabicPeriod"/>
            </a:pPr>
            <a:r>
              <a:rPr lang="tr-TR" sz="2400" b="1">
                <a:solidFill>
                  <a:srgbClr val="FF0000"/>
                </a:solidFill>
                <a:latin typeface="Quattrocento Sans"/>
                <a:ea typeface="Quattrocento Sans"/>
                <a:cs typeface="Quattrocento Sans"/>
                <a:sym typeface="Quattrocento Sans"/>
              </a:rPr>
              <a:t>Mikroskobik Canlılar</a:t>
            </a:r>
            <a:endParaRPr/>
          </a:p>
          <a:p>
            <a:pPr marL="457200" marR="0" lvl="0" indent="-304800" algn="just" rtl="0">
              <a:spcBef>
                <a:spcPts val="0"/>
              </a:spcBef>
              <a:spcAft>
                <a:spcPts val="0"/>
              </a:spcAft>
              <a:buClr>
                <a:schemeClr val="dk1"/>
              </a:buClr>
              <a:buSzPts val="2400"/>
              <a:buFont typeface="Calibri"/>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Gözümüzle ya da büyüteçle baktığımızda göremediğimiz canlılara mikroskobik canlılar denir. Mikroskobik canlıları ancak </a:t>
            </a:r>
            <a:r>
              <a:rPr lang="tr-TR" sz="2000" b="1">
                <a:solidFill>
                  <a:srgbClr val="FF0000"/>
                </a:solidFill>
                <a:latin typeface="Quattrocento Sans"/>
                <a:ea typeface="Quattrocento Sans"/>
                <a:cs typeface="Quattrocento Sans"/>
                <a:sym typeface="Quattrocento Sans"/>
              </a:rPr>
              <a:t>mikroskop</a:t>
            </a:r>
            <a:r>
              <a:rPr lang="tr-TR" sz="2000" b="1">
                <a:solidFill>
                  <a:schemeClr val="dk1"/>
                </a:solidFill>
                <a:latin typeface="Quattrocento Sans"/>
                <a:ea typeface="Quattrocento Sans"/>
                <a:cs typeface="Quattrocento Sans"/>
                <a:sym typeface="Quattrocento Sans"/>
              </a:rPr>
              <a:t> </a:t>
            </a:r>
            <a:r>
              <a:rPr lang="tr-TR" sz="2000">
                <a:solidFill>
                  <a:schemeClr val="dk1"/>
                </a:solidFill>
                <a:latin typeface="Quattrocento Sans"/>
                <a:ea typeface="Quattrocento Sans"/>
                <a:cs typeface="Quattrocento Sans"/>
                <a:sym typeface="Quattrocento Sans"/>
              </a:rPr>
              <a:t>yardımıyla görebiliriz.</a:t>
            </a:r>
            <a:endParaRPr/>
          </a:p>
          <a:p>
            <a:pPr marL="0" marR="0" lvl="0" indent="449580" algn="just"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Bakteriler:</a:t>
            </a:r>
            <a:r>
              <a:rPr lang="tr-TR" sz="2000">
                <a:solidFill>
                  <a:srgbClr val="FF0000"/>
                </a:solidFill>
                <a:latin typeface="Quattrocento Sans"/>
                <a:ea typeface="Quattrocento Sans"/>
                <a:cs typeface="Quattrocento Sans"/>
                <a:sym typeface="Quattrocento Sans"/>
              </a:rPr>
              <a:t> </a:t>
            </a:r>
            <a:r>
              <a:rPr lang="tr-TR" sz="2000">
                <a:solidFill>
                  <a:schemeClr val="dk1"/>
                </a:solidFill>
                <a:latin typeface="Quattrocento Sans"/>
                <a:ea typeface="Quattrocento Sans"/>
                <a:cs typeface="Quattrocento Sans"/>
                <a:sym typeface="Quattrocento Sans"/>
              </a:rPr>
              <a:t>En basit yapılı mikroskobik canlılar bakterilerdir. Işık mikroskoplarıyla gözlenebilirler. Dünyada bakterilerin bulunmadıkları yer yoktur. En çok atıkların bol bulunduğu yerlerde ve sularda yaşarlar.</a:t>
            </a:r>
            <a:endParaRPr sz="2000">
              <a:solidFill>
                <a:schemeClr val="dk1"/>
              </a:solidFill>
              <a:latin typeface="Quattrocento Sans"/>
              <a:ea typeface="Quattrocento Sans"/>
              <a:cs typeface="Quattrocento Sans"/>
              <a:sym typeface="Quattrocento Sans"/>
            </a:endParaRPr>
          </a:p>
        </p:txBody>
      </p:sp>
      <p:sp>
        <p:nvSpPr>
          <p:cNvPr id="271" name="Google Shape;271;p42"/>
          <p:cNvSpPr/>
          <p:nvPr/>
        </p:nvSpPr>
        <p:spPr>
          <a:xfrm>
            <a:off x="167238" y="3720165"/>
            <a:ext cx="5350500" cy="2554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0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Amip (Kökayaklılar):</a:t>
            </a:r>
            <a:r>
              <a:rPr lang="tr-TR" sz="2000">
                <a:solidFill>
                  <a:schemeClr val="dk1"/>
                </a:solidFill>
                <a:latin typeface="Quattrocento Sans"/>
                <a:ea typeface="Quattrocento Sans"/>
                <a:cs typeface="Quattrocento Sans"/>
                <a:sym typeface="Quattrocento Sans"/>
              </a:rPr>
              <a:t> Hücre yüzeyindeki yalancı ayaklarla hareket eder. Bu ayaklarla avlarını yakalar.</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Öglena (Kamçılılar):</a:t>
            </a:r>
            <a:r>
              <a:rPr lang="tr-TR" sz="2000">
                <a:solidFill>
                  <a:srgbClr val="FF0000"/>
                </a:solidFill>
                <a:latin typeface="Quattrocento Sans"/>
                <a:ea typeface="Quattrocento Sans"/>
                <a:cs typeface="Quattrocento Sans"/>
                <a:sym typeface="Quattrocento Sans"/>
              </a:rPr>
              <a:t> </a:t>
            </a:r>
            <a:r>
              <a:rPr lang="tr-TR" sz="2000">
                <a:solidFill>
                  <a:schemeClr val="dk1"/>
                </a:solidFill>
                <a:latin typeface="Quattrocento Sans"/>
                <a:ea typeface="Quattrocento Sans"/>
                <a:cs typeface="Quattrocento Sans"/>
                <a:sym typeface="Quattrocento Sans"/>
              </a:rPr>
              <a:t>Hareketlerini kamçılarıyla sağlar. </a:t>
            </a: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Terliksi hayvan (Paramesyum) :</a:t>
            </a:r>
            <a:r>
              <a:rPr lang="tr-TR" sz="2000">
                <a:solidFill>
                  <a:srgbClr val="FF0000"/>
                </a:solidFill>
                <a:latin typeface="Quattrocento Sans"/>
                <a:ea typeface="Quattrocento Sans"/>
                <a:cs typeface="Quattrocento Sans"/>
                <a:sym typeface="Quattrocento Sans"/>
              </a:rPr>
              <a:t> </a:t>
            </a:r>
            <a:r>
              <a:rPr lang="tr-TR" sz="2000">
                <a:solidFill>
                  <a:schemeClr val="dk1"/>
                </a:solidFill>
                <a:latin typeface="Quattrocento Sans"/>
                <a:ea typeface="Quattrocento Sans"/>
                <a:cs typeface="Quattrocento Sans"/>
                <a:sym typeface="Quattrocento Sans"/>
              </a:rPr>
              <a:t>Hareketlerini "sil" adı verilen kirpiksi yapılarla sağlar.</a:t>
            </a:r>
            <a:endParaRPr sz="2000">
              <a:solidFill>
                <a:schemeClr val="dk1"/>
              </a:solidFill>
              <a:latin typeface="Calibri"/>
              <a:ea typeface="Calibri"/>
              <a:cs typeface="Calibri"/>
              <a:sym typeface="Calibri"/>
            </a:endParaRPr>
          </a:p>
        </p:txBody>
      </p:sp>
      <p:pic>
        <p:nvPicPr>
          <p:cNvPr id="272" name="Google Shape;272;p42" descr="bandicam 2019-05-03 13-47-36-694"/>
          <p:cNvPicPr preferRelativeResize="0"/>
          <p:nvPr/>
        </p:nvPicPr>
        <p:blipFill rotWithShape="1">
          <a:blip r:embed="rId4">
            <a:alphaModFix/>
          </a:blip>
          <a:srcRect t="21296" r="45051" b="25583"/>
          <a:stretch/>
        </p:blipFill>
        <p:spPr>
          <a:xfrm>
            <a:off x="5980898" y="3749247"/>
            <a:ext cx="2790122" cy="2072114"/>
          </a:xfrm>
          <a:prstGeom prst="rect">
            <a:avLst/>
          </a:prstGeom>
          <a:noFill/>
          <a:ln>
            <a:noFill/>
          </a:ln>
        </p:spPr>
      </p:pic>
      <p:pic>
        <p:nvPicPr>
          <p:cNvPr id="273" name="Google Shape;273;p42">
            <a:hlinkClick r:id="rId5"/>
          </p:cNvPr>
          <p:cNvPicPr preferRelativeResize="0"/>
          <p:nvPr/>
        </p:nvPicPr>
        <p:blipFill>
          <a:blip r:embed="rId6">
            <a:alphaModFix/>
          </a:blip>
          <a:stretch>
            <a:fillRect/>
          </a:stretch>
        </p:blipFill>
        <p:spPr>
          <a:xfrm>
            <a:off x="8349281" y="712275"/>
            <a:ext cx="421743" cy="562324"/>
          </a:xfrm>
          <a:prstGeom prst="rect">
            <a:avLst/>
          </a:prstGeom>
          <a:noFill/>
          <a:ln>
            <a:noFill/>
          </a:ln>
        </p:spPr>
      </p:pic>
    </p:spTree>
    <p:extLst>
      <p:ext uri="{BB962C8B-B14F-4D97-AF65-F5344CB8AC3E}">
        <p14:creationId xmlns:p14="http://schemas.microsoft.com/office/powerpoint/2010/main" val="210123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3" descr="bandicam 2019-05-03 13-47-38-541"/>
          <p:cNvPicPr preferRelativeResize="0"/>
          <p:nvPr/>
        </p:nvPicPr>
        <p:blipFill rotWithShape="1">
          <a:blip r:embed="rId3">
            <a:alphaModFix/>
          </a:blip>
          <a:srcRect t="18513"/>
          <a:stretch/>
        </p:blipFill>
        <p:spPr>
          <a:xfrm>
            <a:off x="4053438" y="480745"/>
            <a:ext cx="5360070" cy="3030546"/>
          </a:xfrm>
          <a:prstGeom prst="rect">
            <a:avLst/>
          </a:prstGeom>
          <a:noFill/>
          <a:ln>
            <a:noFill/>
          </a:ln>
        </p:spPr>
      </p:pic>
      <p:sp>
        <p:nvSpPr>
          <p:cNvPr id="279" name="Google Shape;279;p43"/>
          <p:cNvSpPr/>
          <p:nvPr/>
        </p:nvSpPr>
        <p:spPr>
          <a:xfrm>
            <a:off x="275523" y="511550"/>
            <a:ext cx="4084650" cy="2554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Mikroskobik canlılardan bazıları zararlı bazılarıysa yararlıdır. </a:t>
            </a: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Tifo, kolera, verem, tetanos gibi pek çok hastalığa gözle göremediğimiz mikroskobik canlılar neden olur. Ayrıca açıkta bırakılan besinlerin bozulmasına ve çürümesine neden olurlar. </a:t>
            </a:r>
            <a:endParaRPr sz="2000">
              <a:solidFill>
                <a:schemeClr val="dk1"/>
              </a:solidFill>
              <a:latin typeface="Calibri"/>
              <a:ea typeface="Calibri"/>
              <a:cs typeface="Calibri"/>
              <a:sym typeface="Calibri"/>
            </a:endParaRPr>
          </a:p>
        </p:txBody>
      </p:sp>
      <p:sp>
        <p:nvSpPr>
          <p:cNvPr id="280" name="Google Shape;280;p43"/>
          <p:cNvSpPr txBox="1"/>
          <p:nvPr/>
        </p:nvSpPr>
        <p:spPr>
          <a:xfrm>
            <a:off x="275523" y="4258661"/>
            <a:ext cx="5899275"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Quattrocento Sans"/>
                <a:ea typeface="Quattrocento Sans"/>
                <a:cs typeface="Quattrocento Sans"/>
                <a:sym typeface="Quattrocento Sans"/>
              </a:rPr>
              <a:t>Bazı bakteriler dişlerimizin çürümesine sebep olur.</a:t>
            </a:r>
            <a:endParaRPr/>
          </a:p>
        </p:txBody>
      </p:sp>
      <p:pic>
        <p:nvPicPr>
          <p:cNvPr id="281" name="Google Shape;281;p43"/>
          <p:cNvPicPr preferRelativeResize="0"/>
          <p:nvPr/>
        </p:nvPicPr>
        <p:blipFill rotWithShape="1">
          <a:blip r:embed="rId4">
            <a:alphaModFix/>
          </a:blip>
          <a:srcRect/>
          <a:stretch/>
        </p:blipFill>
        <p:spPr>
          <a:xfrm>
            <a:off x="5120392" y="3066095"/>
            <a:ext cx="2686316" cy="3273416"/>
          </a:xfrm>
          <a:prstGeom prst="rect">
            <a:avLst/>
          </a:prstGeom>
          <a:noFill/>
          <a:ln>
            <a:noFill/>
          </a:ln>
        </p:spPr>
      </p:pic>
    </p:spTree>
    <p:extLst>
      <p:ext uri="{BB962C8B-B14F-4D97-AF65-F5344CB8AC3E}">
        <p14:creationId xmlns:p14="http://schemas.microsoft.com/office/powerpoint/2010/main" val="76364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4" descr="bandicam 2019-05-03 13-47-40-545"/>
          <p:cNvPicPr preferRelativeResize="0"/>
          <p:nvPr/>
        </p:nvPicPr>
        <p:blipFill rotWithShape="1">
          <a:blip r:embed="rId3">
            <a:alphaModFix/>
          </a:blip>
          <a:srcRect t="56726" r="33132"/>
          <a:stretch/>
        </p:blipFill>
        <p:spPr>
          <a:xfrm>
            <a:off x="1263316" y="4008849"/>
            <a:ext cx="6114449" cy="2528771"/>
          </a:xfrm>
          <a:prstGeom prst="rect">
            <a:avLst/>
          </a:prstGeom>
          <a:noFill/>
          <a:ln>
            <a:noFill/>
          </a:ln>
        </p:spPr>
      </p:pic>
      <p:sp>
        <p:nvSpPr>
          <p:cNvPr id="287" name="Google Shape;287;p44"/>
          <p:cNvSpPr/>
          <p:nvPr/>
        </p:nvSpPr>
        <p:spPr>
          <a:xfrm>
            <a:off x="247856" y="283475"/>
            <a:ext cx="7895925" cy="3477900"/>
          </a:xfrm>
          <a:prstGeom prst="rect">
            <a:avLst/>
          </a:prstGeom>
          <a:noFill/>
          <a:ln>
            <a:noFill/>
          </a:ln>
        </p:spPr>
        <p:txBody>
          <a:bodyPr spcFirstLastPara="1" wrap="square" lIns="91425" tIns="45700" rIns="91425" bIns="45700" anchor="t" anchorCtr="0">
            <a:noAutofit/>
          </a:bodyPr>
          <a:lstStyle/>
          <a:p>
            <a:pPr marL="0" marR="0" lvl="0" indent="44958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Mikroskobik canlıların günlük hayatta birçok faydası bulunur:</a:t>
            </a:r>
            <a:endParaRPr sz="2000">
              <a:solidFill>
                <a:schemeClr val="dk1"/>
              </a:solidFill>
              <a:latin typeface="Quattrocento Sans"/>
              <a:ea typeface="Quattrocento Sans"/>
              <a:cs typeface="Quattrocento Sans"/>
              <a:sym typeface="Quattrocento Sans"/>
            </a:endParaRPr>
          </a:p>
          <a:p>
            <a:pPr marL="0" marR="0" lvl="0" indent="449580" algn="just"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Sütten </a:t>
            </a:r>
            <a:r>
              <a:rPr lang="tr-TR" sz="2000" b="1">
                <a:solidFill>
                  <a:srgbClr val="FF0000"/>
                </a:solidFill>
                <a:latin typeface="Quattrocento Sans"/>
                <a:ea typeface="Quattrocento Sans"/>
                <a:cs typeface="Quattrocento Sans"/>
                <a:sym typeface="Quattrocento Sans"/>
              </a:rPr>
              <a:t>peynir ve yoğurt </a:t>
            </a:r>
            <a:r>
              <a:rPr lang="tr-TR" sz="2000">
                <a:solidFill>
                  <a:schemeClr val="dk1"/>
                </a:solidFill>
                <a:latin typeface="Quattrocento Sans"/>
                <a:ea typeface="Quattrocento Sans"/>
                <a:cs typeface="Quattrocento Sans"/>
                <a:sym typeface="Quattrocento Sans"/>
              </a:rPr>
              <a:t>yapılması, üzüm suyundan </a:t>
            </a:r>
            <a:r>
              <a:rPr lang="tr-TR" sz="2000" b="1">
                <a:solidFill>
                  <a:srgbClr val="FF0000"/>
                </a:solidFill>
                <a:latin typeface="Quattrocento Sans"/>
                <a:ea typeface="Quattrocento Sans"/>
                <a:cs typeface="Quattrocento Sans"/>
                <a:sym typeface="Quattrocento Sans"/>
              </a:rPr>
              <a:t>sirke</a:t>
            </a:r>
            <a:r>
              <a:rPr lang="tr-TR" sz="2000">
                <a:solidFill>
                  <a:schemeClr val="dk1"/>
                </a:solidFill>
                <a:latin typeface="Quattrocento Sans"/>
                <a:ea typeface="Quattrocento Sans"/>
                <a:cs typeface="Quattrocento Sans"/>
                <a:sym typeface="Quattrocento Sans"/>
              </a:rPr>
              <a:t> yapılması mikroskobik canlılar sayesinde olur. </a:t>
            </a:r>
            <a:endParaRPr sz="2000">
              <a:solidFill>
                <a:schemeClr val="dk1"/>
              </a:solidFill>
              <a:latin typeface="Quattrocento Sans"/>
              <a:ea typeface="Quattrocento Sans"/>
              <a:cs typeface="Quattrocento Sans"/>
              <a:sym typeface="Quattrocento Sans"/>
            </a:endParaRPr>
          </a:p>
          <a:p>
            <a:pPr marL="285750" marR="0" lvl="0" indent="-158750" algn="just" rtl="0">
              <a:spcBef>
                <a:spcPts val="0"/>
              </a:spcBef>
              <a:spcAft>
                <a:spcPts val="0"/>
              </a:spcAft>
              <a:buClr>
                <a:schemeClr val="dk1"/>
              </a:buClr>
              <a:buSzPts val="2000"/>
              <a:buFont typeface="Noto Sans Symbols"/>
              <a:buNone/>
            </a:pPr>
            <a:endParaRPr sz="200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Mikroskobik canlılar, ölü bitki ve hayvan kalıntılarını parçalayarak toprağa karışmasını sağlar. Böylece hem çevrenin temiz kalmasını hem de toprağın mineraller bakımından zenginleşmesini sağlarlar.</a:t>
            </a:r>
            <a:endParaRPr/>
          </a:p>
          <a:p>
            <a:pPr marL="285750" marR="0" lvl="0" indent="-158750" algn="just" rtl="0">
              <a:spcBef>
                <a:spcPts val="0"/>
              </a:spcBef>
              <a:spcAft>
                <a:spcPts val="0"/>
              </a:spcAft>
              <a:buClr>
                <a:schemeClr val="dk1"/>
              </a:buClr>
              <a:buSzPts val="2000"/>
              <a:buFont typeface="Noto Sans Symbols"/>
              <a:buNone/>
            </a:pPr>
            <a:endParaRPr sz="200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 Omurgalı hayvanların bağırsağında yaşayan mikroskobik canlılar sindirime yardımcı olurken </a:t>
            </a:r>
            <a:endParaRPr sz="2000">
              <a:solidFill>
                <a:schemeClr val="dk1"/>
              </a:solidFill>
              <a:latin typeface="Quattrocento Sans"/>
              <a:ea typeface="Quattrocento Sans"/>
              <a:cs typeface="Quattrocento Sans"/>
              <a:sym typeface="Quattrocento Sans"/>
            </a:endParaRPr>
          </a:p>
          <a:p>
            <a:pPr marL="457200" marR="0" lvl="0" indent="0" algn="just" rtl="0">
              <a:spcBef>
                <a:spcPts val="0"/>
              </a:spcBef>
              <a:spcAft>
                <a:spcPts val="0"/>
              </a:spcAft>
              <a:buNone/>
            </a:pPr>
            <a:r>
              <a:rPr lang="tr-TR" sz="2000" b="1">
                <a:solidFill>
                  <a:srgbClr val="FF0000"/>
                </a:solidFill>
                <a:latin typeface="Quattrocento Sans"/>
                <a:ea typeface="Quattrocento Sans"/>
                <a:cs typeface="Quattrocento Sans"/>
                <a:sym typeface="Quattrocento Sans"/>
              </a:rPr>
              <a:t>B ve K vitamini</a:t>
            </a:r>
            <a:r>
              <a:rPr lang="tr-TR" sz="2000">
                <a:solidFill>
                  <a:schemeClr val="dk1"/>
                </a:solidFill>
                <a:latin typeface="Quattrocento Sans"/>
                <a:ea typeface="Quattrocento Sans"/>
                <a:cs typeface="Quattrocento Sans"/>
                <a:sym typeface="Quattrocento Sans"/>
              </a:rPr>
              <a:t> üretirler.</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659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5"/>
          <p:cNvPicPr preferRelativeResize="0"/>
          <p:nvPr/>
        </p:nvPicPr>
        <p:blipFill rotWithShape="1">
          <a:blip r:embed="rId3">
            <a:alphaModFix/>
          </a:blip>
          <a:srcRect/>
          <a:stretch/>
        </p:blipFill>
        <p:spPr>
          <a:xfrm>
            <a:off x="25003" y="266700"/>
            <a:ext cx="9093994" cy="6324600"/>
          </a:xfrm>
          <a:prstGeom prst="rect">
            <a:avLst/>
          </a:prstGeom>
          <a:noFill/>
          <a:ln>
            <a:noFill/>
          </a:ln>
        </p:spPr>
      </p:pic>
    </p:spTree>
    <p:extLst>
      <p:ext uri="{BB962C8B-B14F-4D97-AF65-F5344CB8AC3E}">
        <p14:creationId xmlns:p14="http://schemas.microsoft.com/office/powerpoint/2010/main" val="390868954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Ekran Gösterisi (4:3)</PresentationFormat>
  <Paragraphs>48</Paragraphs>
  <Slides>31</Slides>
  <Notes>31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cp:revision>
  <dcterms:created xsi:type="dcterms:W3CDTF">2022-04-04T17:25:23Z</dcterms:created>
  <dcterms:modified xsi:type="dcterms:W3CDTF">2022-04-04T17:28:02Z</dcterms:modified>
</cp:coreProperties>
</file>