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</p:sldIdLst>
  <p:sldSz cy="6858000" cx="12192000"/>
  <p:notesSz cx="6858000" cy="9144000"/>
  <p:embeddedFontLst>
    <p:embeddedFont>
      <p:font typeface="Quattrocento Sans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QuattrocentoSans-regular.fntdata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QuattrocentoSans-italic.fntdata"/><Relationship Id="rId63" Type="http://schemas.openxmlformats.org/officeDocument/2006/relationships/font" Target="fonts/QuattrocentoSans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65" Type="http://schemas.openxmlformats.org/officeDocument/2006/relationships/font" Target="fonts/QuattrocentoSans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ab5dbdb0b0_1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ab5dbdb0b0_1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ab5dbdb0b0_1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ab5dbdb0b0_1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ab5dbdb0b0_1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ab5dbdb0b0_1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ab5dbdb0b0_1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ab5dbdb0b0_1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ab5dbdb0b0_1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ab5dbdb0b0_1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ab5dbdb0b0_1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ab5dbdb0b0_1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b5dbdb0b0_1_1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ab5dbdb0b0_1_1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ab5dbdb0b0_1_1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ab5dbdb0b0_1_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ab5dbdb0b0_1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ab5dbdb0b0_1_1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ab5f41d1c6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ab5f41d1c6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ab5f41d1c6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f41d1c6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f41d1c6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ab5f41d1c6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ab5f41d1c6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ab5f41d1c6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ab5f41d1c6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ab5f41d1c6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ab5f41d1c6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ab5f41d1c6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ab5f41d1c6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ab5f41d1c6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ab5f41d1c6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ab5f41d1c6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ab5f41d1c6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ab5f41d1c6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ab5f41d1c6_0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ab5f41d1c6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ab5f41d1c6_0_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b5f41d1c6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b5f41d1c6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ab5f41d1c6_0_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ab5dbdb0b0_1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ab5dbdb0b0_1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ab5dbdb0b0_1_1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ab5dbdb0b0_1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ab5dbdb0b0_1_1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ab5dbdb0b0_1_1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ab5dbdb0b0_1_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ab5dbdb0b0_1_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ab5dbdb0b0_1_1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ab5dbdb0b0_1_1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ab5dbdb0b0_1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ab5dbdb0b0_1_1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ab5dbdb0b0_1_1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ab5dbdb0b0_1_1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ab5dbdb0b0_1_1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ab5dbdb0b0_1_1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ab5dbdb0b0_1_1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ab5dbdb0b0_1_1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b25ab84248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b25ab84248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b25ab84248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b25ab84248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b25ab84248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b25ab84248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b25ab84248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b25ab84248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b25ab84248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b25ab84248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b25ab84248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b25ab84248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b25ab84248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b25ab84248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b25ab84248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b25ab84248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b25ab84248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b25ab84248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b25ab84248_0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b25ab84248_0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b25ab84248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b25ab84248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b25ab84248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b25ab84248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b25ab84248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b25ab84248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b25ab84248_0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gb25ab84248_0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b25ab84248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b25ab84248_0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b25ab84248_0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b25ab84248_0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b25ab84248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b25ab84248_0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b25ab84248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gb25ab84248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25ab84248_0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gb25ab84248_0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b25ab84248_0_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b25ab84248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gb25ab84248_0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b25ab84248_0_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ab5dbdb0b0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ab5dbdb0b0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ab5dbdb0b0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ab5dbdb0b0_1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ab5dbdb0b0_1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ab5dbdb0b0_1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3" name="Google Shape;93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attrocento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attrocento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  <a:defRPr b="0" i="0" sz="4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88" name="Google Shape;88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Relationship Id="rId4" Type="http://schemas.openxmlformats.org/officeDocument/2006/relationships/image" Target="../media/image24.jpg"/><Relationship Id="rId5" Type="http://schemas.openxmlformats.org/officeDocument/2006/relationships/image" Target="../media/image22.jpg"/><Relationship Id="rId6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9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1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7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9281" y="1150211"/>
            <a:ext cx="5633446" cy="535395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>
            <p:ph type="ctrTitle"/>
          </p:nvPr>
        </p:nvSpPr>
        <p:spPr>
          <a:xfrm>
            <a:off x="1306730" y="-10"/>
            <a:ext cx="9144000" cy="11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400"/>
              <a:buFont typeface="Quattrocento Sans"/>
              <a:buNone/>
            </a:pPr>
            <a:r>
              <a:rPr lang="tr-TR" sz="5400">
                <a:solidFill>
                  <a:srgbClr val="00B0F0"/>
                </a:solidFill>
              </a:rPr>
              <a:t>AY’IN YAPISI VE ÖZELLİKLERİ</a:t>
            </a:r>
            <a:endParaRPr sz="540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404"/>
            <a:ext cx="12192001" cy="668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404"/>
            <a:ext cx="12192001" cy="668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404"/>
            <a:ext cx="12192001" cy="668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404"/>
            <a:ext cx="12192001" cy="668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/>
          <p:nvPr/>
        </p:nvSpPr>
        <p:spPr>
          <a:xfrm>
            <a:off x="158249" y="325325"/>
            <a:ext cx="7836300" cy="8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Ay’da su bulunmamaktadır. Araştırmalar sürmektedir.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Ay’da bulunan karanlık yüzeylere </a:t>
            </a:r>
            <a:r>
              <a:rPr lang="tr-TR" sz="2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ay denizleri</a:t>
            </a: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aydınlık yüzeylere </a:t>
            </a:r>
            <a:r>
              <a:rPr lang="tr-TR" sz="2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ay dağları </a:t>
            </a: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denilmektedir. Ay denizlerinde sanılanın aksine su bulunmamaktadır.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Ay, Dünya’ya en yakın gök cismidir. Ay’ın Dünya’ya uzaklığı yaklaşık </a:t>
            </a:r>
            <a:r>
              <a:rPr b="1" lang="tr-TR" sz="2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380 bin km’ </a:t>
            </a: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59" name="Google Shape;25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2125" y="3429005"/>
            <a:ext cx="3822300" cy="3200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60" name="Google Shape;26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6949" y="152400"/>
            <a:ext cx="3892650" cy="3052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7885" y="237393"/>
            <a:ext cx="9735638" cy="6409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404"/>
            <a:ext cx="12192001" cy="668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1" name="Google Shape;28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404"/>
            <a:ext cx="12192001" cy="668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/>
          <p:nvPr>
            <p:ph idx="1" type="body"/>
          </p:nvPr>
        </p:nvSpPr>
        <p:spPr>
          <a:xfrm>
            <a:off x="460531" y="206515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Astronot kıyafetleri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🡪Astronotların nefes almasını sağlar.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🡪Dış darbelere karşı korur.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🡪Vücut sıcaklığını uygun düzeylerde tutar.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287" name="Google Shape;28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56014" y="13374347"/>
            <a:ext cx="7177451" cy="476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9684" y="1998099"/>
            <a:ext cx="4995647" cy="4485441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36195" rotWithShape="0" algn="tl" dir="11400000" dist="12700">
              <a:srgbClr val="000000">
                <a:alpha val="32941"/>
              </a:srgbClr>
            </a:outerShdw>
          </a:effectLst>
        </p:spPr>
      </p:pic>
      <p:sp>
        <p:nvSpPr>
          <p:cNvPr id="289" name="Google Shape;289;p42"/>
          <p:cNvSpPr txBox="1"/>
          <p:nvPr/>
        </p:nvSpPr>
        <p:spPr>
          <a:xfrm>
            <a:off x="311452" y="1407566"/>
            <a:ext cx="1066467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Astronotlar uzayda görev yapmak üzere özel olarak eğitilmiş insanlardır.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42"/>
          <p:cNvSpPr txBox="1"/>
          <p:nvPr/>
        </p:nvSpPr>
        <p:spPr>
          <a:xfrm>
            <a:off x="311451" y="617109"/>
            <a:ext cx="1066467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Astronot kimdir?</a:t>
            </a:r>
            <a:endParaRPr sz="32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/>
          <p:nvPr>
            <p:ph type="title"/>
          </p:nvPr>
        </p:nvSpPr>
        <p:spPr>
          <a:xfrm>
            <a:off x="630115" y="195869"/>
            <a:ext cx="6746631" cy="5778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40"/>
              <a:buFont typeface="Quattrocento Sans"/>
              <a:buNone/>
            </a:pPr>
            <a:r>
              <a:rPr lang="tr-TR" sz="3240">
                <a:solidFill>
                  <a:srgbClr val="00B0F0"/>
                </a:solidFill>
              </a:rPr>
              <a:t>Uzay Araştırmaları Tarihi</a:t>
            </a:r>
            <a:endParaRPr sz="3240">
              <a:solidFill>
                <a:srgbClr val="00B0F0"/>
              </a:solidFill>
            </a:endParaRPr>
          </a:p>
        </p:txBody>
      </p:sp>
      <p:pic>
        <p:nvPicPr>
          <p:cNvPr id="296" name="Google Shape;296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6445" y="1388315"/>
            <a:ext cx="3270631" cy="224203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297" name="Google Shape;297;p43"/>
          <p:cNvSpPr txBox="1"/>
          <p:nvPr/>
        </p:nvSpPr>
        <p:spPr>
          <a:xfrm>
            <a:off x="584319" y="42801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Uzaya ilk giden araç: </a:t>
            </a:r>
            <a:r>
              <a:rPr lang="tr-TR" sz="24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Sputnik 1</a:t>
            </a:r>
            <a:endParaRPr sz="2400">
              <a:solidFill>
                <a:srgbClr val="00B0F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98" name="Google Shape;29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6444" y="4370550"/>
            <a:ext cx="3270631" cy="238053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299" name="Google Shape;299;p43"/>
          <p:cNvSpPr txBox="1"/>
          <p:nvPr/>
        </p:nvSpPr>
        <p:spPr>
          <a:xfrm>
            <a:off x="346926" y="34252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Uzaya  giden ilk canlı: </a:t>
            </a:r>
            <a:r>
              <a:rPr lang="tr-TR" sz="24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Laika(Layka)</a:t>
            </a:r>
            <a:endParaRPr sz="2400">
              <a:solidFill>
                <a:srgbClr val="00B0F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00" name="Google Shape;30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90251" y="1388315"/>
            <a:ext cx="2804747" cy="247221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301" name="Google Shape;301;p43"/>
          <p:cNvSpPr txBox="1"/>
          <p:nvPr/>
        </p:nvSpPr>
        <p:spPr>
          <a:xfrm>
            <a:off x="5565843" y="423799"/>
            <a:ext cx="631627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Uzaya ilk çıkan insan </a:t>
            </a:r>
            <a:r>
              <a:rPr lang="tr-TR" sz="20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Yuri Gagarin </a:t>
            </a: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(Rusya vatandaşı)</a:t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02" name="Google Shape;302;p43"/>
          <p:cNvSpPr txBox="1"/>
          <p:nvPr/>
        </p:nvSpPr>
        <p:spPr>
          <a:xfrm>
            <a:off x="6038208" y="3589759"/>
            <a:ext cx="584391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Ay’a ilk giden ülke </a:t>
            </a:r>
            <a:r>
              <a:rPr lang="tr-TR" sz="20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ABD - Apollo 11 uzay aracı</a:t>
            </a:r>
            <a:endParaRPr sz="2000">
              <a:solidFill>
                <a:srgbClr val="00B0F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03" name="Google Shape;303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80638" y="4475115"/>
            <a:ext cx="3050913" cy="2275971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type="title"/>
          </p:nvPr>
        </p:nvSpPr>
        <p:spPr>
          <a:xfrm>
            <a:off x="1324050" y="234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</a:pPr>
            <a:r>
              <a:rPr lang="tr-TR" sz="2400"/>
              <a:t>Ay’ın üzerindeki girintili-çıkıntılı yapılar nasıl oluşmuştur?</a:t>
            </a:r>
            <a:endParaRPr sz="2400"/>
          </a:p>
        </p:txBody>
      </p:sp>
      <p:pic>
        <p:nvPicPr>
          <p:cNvPr descr="ay krateri ile ilgili görsel sonucu" id="171" name="Google Shape;171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772" y="1210984"/>
            <a:ext cx="6486456" cy="5543739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4"/>
          <p:cNvSpPr txBox="1"/>
          <p:nvPr>
            <p:ph type="title"/>
          </p:nvPr>
        </p:nvSpPr>
        <p:spPr>
          <a:xfrm>
            <a:off x="1373944" y="7251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/>
              <a:t>Ay’a ilk ayak basan astronot: </a:t>
            </a:r>
            <a:r>
              <a:rPr lang="tr-TR" sz="2400">
                <a:solidFill>
                  <a:srgbClr val="00B0F0"/>
                </a:solidFill>
              </a:rPr>
              <a:t>Neil Armstrong (ABD vatandaşı)</a:t>
            </a:r>
            <a:endParaRPr sz="2400">
              <a:solidFill>
                <a:srgbClr val="00B0F0"/>
              </a:solidFill>
            </a:endParaRPr>
          </a:p>
        </p:txBody>
      </p:sp>
      <p:pic>
        <p:nvPicPr>
          <p:cNvPr id="309" name="Google Shape;309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7750" y="1152484"/>
            <a:ext cx="5654844" cy="5277858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6" name="Google Shape;31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3712"/>
            <a:ext cx="12192003" cy="5688377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5"/>
          <p:cNvSpPr txBox="1"/>
          <p:nvPr/>
        </p:nvSpPr>
        <p:spPr>
          <a:xfrm>
            <a:off x="1004075" y="170500"/>
            <a:ext cx="5456100" cy="68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3200">
                <a:solidFill>
                  <a:srgbClr val="FF0000"/>
                </a:solidFill>
              </a:rPr>
              <a:t>ETKİNLİK:</a:t>
            </a:r>
            <a:endParaRPr b="1"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4" name="Google Shape;32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4812"/>
            <a:ext cx="12192003" cy="568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4812"/>
            <a:ext cx="12192003" cy="568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8" name="Google Shape;33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4812"/>
            <a:ext cx="12192003" cy="568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5" name="Google Shape;34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4812"/>
            <a:ext cx="12192003" cy="568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4812"/>
            <a:ext cx="12192003" cy="568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9" name="Google Shape;35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4812"/>
            <a:ext cx="12192003" cy="568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6" name="Google Shape;36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4812"/>
            <a:ext cx="12192003" cy="568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5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4" name="Google Shape;37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404"/>
            <a:ext cx="12192001" cy="668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</a:pPr>
            <a:r>
              <a:rPr lang="tr-TR" sz="2400"/>
              <a:t>Bu kişilerin Ay’ la ilgisi ne olabilir?</a:t>
            </a:r>
            <a:endParaRPr sz="2400"/>
          </a:p>
        </p:txBody>
      </p:sp>
      <p:pic>
        <p:nvPicPr>
          <p:cNvPr id="177" name="Google Shape;177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3107" y="1837591"/>
            <a:ext cx="8261523" cy="4536831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2" name="Google Shape;38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404"/>
            <a:ext cx="12192001" cy="668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0" name="Google Shape;39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404"/>
            <a:ext cx="12192001" cy="668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8" name="Google Shape;39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404"/>
            <a:ext cx="12192001" cy="668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5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6" name="Google Shape;40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404"/>
            <a:ext cx="12192001" cy="668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5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4" name="Google Shape;41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404"/>
            <a:ext cx="12192001" cy="668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2-25 19-42-34-205" id="419" name="Google Shape;41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475" y="0"/>
            <a:ext cx="10685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2-25 19-42-42-642" id="424" name="Google Shape;42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475" y="0"/>
            <a:ext cx="10685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1"/>
          <p:cNvSpPr txBox="1"/>
          <p:nvPr>
            <p:ph type="ctrTitle"/>
          </p:nvPr>
        </p:nvSpPr>
        <p:spPr>
          <a:xfrm>
            <a:off x="1376516" y="157464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60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DEĞERLENDİRME SORULARI</a:t>
            </a:r>
            <a:endParaRPr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2-59-44-976" id="434" name="Google Shape;43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2-59-49-085" id="439" name="Google Shape;43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type="title"/>
          </p:nvPr>
        </p:nvSpPr>
        <p:spPr>
          <a:xfrm>
            <a:off x="838200" y="2514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Doğal uydu nedir?</a:t>
            </a:r>
            <a:endParaRPr/>
          </a:p>
        </p:txBody>
      </p:sp>
      <p:sp>
        <p:nvSpPr>
          <p:cNvPr id="183" name="Google Shape;183;p28"/>
          <p:cNvSpPr txBox="1"/>
          <p:nvPr>
            <p:ph idx="1" type="body"/>
          </p:nvPr>
        </p:nvSpPr>
        <p:spPr>
          <a:xfrm>
            <a:off x="521639" y="1690706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Gezegenlerin etrafında belirli yörüngelerde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/>
              <a:t>   dolanan gök cisimleridir.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Isı ve ışık kaynağı değildirler. Yıldızlardan 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/>
              <a:t>  aldıkları ışığı yansıtırlar</a:t>
            </a:r>
            <a:r>
              <a:rPr lang="tr-TR" sz="2800"/>
              <a:t>.</a:t>
            </a:r>
            <a:endParaRPr sz="28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84" name="Google Shape;18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5895" y="1361278"/>
            <a:ext cx="3777900" cy="36429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01-07-149" id="444" name="Google Shape;444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01-11-269" id="449" name="Google Shape;44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12-01-11-894" id="454" name="Google Shape;45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138" y="0"/>
            <a:ext cx="11515722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12-01-14-183" id="459" name="Google Shape;459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138" y="0"/>
            <a:ext cx="11515722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8"/>
          <p:cNvSpPr txBox="1"/>
          <p:nvPr>
            <p:ph idx="1" type="body"/>
          </p:nvPr>
        </p:nvSpPr>
        <p:spPr>
          <a:xfrm>
            <a:off x="2353857" y="1450240"/>
            <a:ext cx="67755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tr-TR">
                <a:latin typeface="Calibri"/>
                <a:ea typeface="Calibri"/>
                <a:cs typeface="Calibri"/>
                <a:sym typeface="Calibri"/>
              </a:rPr>
              <a:t>Gökyüzüne baktığımızda Ay’ı parlak bir gök cismi olarak görmemizin sebebi nedir?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>
                <a:latin typeface="Calibri"/>
                <a:ea typeface="Calibri"/>
                <a:cs typeface="Calibri"/>
                <a:sym typeface="Calibri"/>
              </a:rPr>
              <a:t>A)Ay’ın bir ışık kaynağı olması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>
                <a:latin typeface="Calibri"/>
                <a:ea typeface="Calibri"/>
                <a:cs typeface="Calibri"/>
                <a:sym typeface="Calibri"/>
              </a:rPr>
              <a:t>B)Dünya’dan aldığı ışığı yansıtması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>
                <a:latin typeface="Calibri"/>
                <a:ea typeface="Calibri"/>
                <a:cs typeface="Calibri"/>
                <a:sym typeface="Calibri"/>
              </a:rPr>
              <a:t>C)Güneş’ten aldığı ışığı yansıtması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>
                <a:latin typeface="Calibri"/>
                <a:ea typeface="Calibri"/>
                <a:cs typeface="Calibri"/>
                <a:sym typeface="Calibri"/>
              </a:rPr>
              <a:t>D)Güneş haricindeki yıldızlardan aldığı ışığı yansıtması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9"/>
          <p:cNvSpPr txBox="1"/>
          <p:nvPr>
            <p:ph idx="1" type="body"/>
          </p:nvPr>
        </p:nvSpPr>
        <p:spPr>
          <a:xfrm>
            <a:off x="2353857" y="1450240"/>
            <a:ext cx="67755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tr-TR">
                <a:latin typeface="Calibri"/>
                <a:ea typeface="Calibri"/>
                <a:cs typeface="Calibri"/>
                <a:sym typeface="Calibri"/>
              </a:rPr>
              <a:t>Gökyüzüne baktığımızda Ay’ı parlak bir gök cismi olarak görmemizin sebebi nedir?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>
                <a:latin typeface="Calibri"/>
                <a:ea typeface="Calibri"/>
                <a:cs typeface="Calibri"/>
                <a:sym typeface="Calibri"/>
              </a:rPr>
              <a:t>A)Ay’ın bir ışık kaynağı olması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>
                <a:latin typeface="Calibri"/>
                <a:ea typeface="Calibri"/>
                <a:cs typeface="Calibri"/>
                <a:sym typeface="Calibri"/>
              </a:rPr>
              <a:t>B)Dünya’dan aldığı ışığı yansıtması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>
                <a:latin typeface="Calibri"/>
                <a:ea typeface="Calibri"/>
                <a:cs typeface="Calibri"/>
                <a:sym typeface="Calibri"/>
              </a:rPr>
              <a:t>C)Güneş’ten aldığı ışığı yansıtması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>
                <a:latin typeface="Calibri"/>
                <a:ea typeface="Calibri"/>
                <a:cs typeface="Calibri"/>
                <a:sym typeface="Calibri"/>
              </a:rPr>
              <a:t>D)Güneş haricindeki yıldızlardan aldığı ışığı yansıtması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69"/>
          <p:cNvSpPr/>
          <p:nvPr/>
        </p:nvSpPr>
        <p:spPr>
          <a:xfrm>
            <a:off x="2209414" y="3139119"/>
            <a:ext cx="451500" cy="45390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70"/>
          <p:cNvPicPr preferRelativeResize="0"/>
          <p:nvPr/>
        </p:nvPicPr>
        <p:blipFill rotWithShape="1">
          <a:blip r:embed="rId3">
            <a:alphaModFix/>
          </a:blip>
          <a:srcRect b="2410" l="0" r="0" t="0"/>
          <a:stretch/>
        </p:blipFill>
        <p:spPr>
          <a:xfrm>
            <a:off x="2826462" y="841248"/>
            <a:ext cx="6226099" cy="4845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71"/>
          <p:cNvPicPr preferRelativeResize="0"/>
          <p:nvPr/>
        </p:nvPicPr>
        <p:blipFill rotWithShape="1">
          <a:blip r:embed="rId3">
            <a:alphaModFix/>
          </a:blip>
          <a:srcRect b="2410" l="0" r="0" t="0"/>
          <a:stretch/>
        </p:blipFill>
        <p:spPr>
          <a:xfrm>
            <a:off x="2826462" y="841248"/>
            <a:ext cx="6226099" cy="4845498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71"/>
          <p:cNvSpPr/>
          <p:nvPr/>
        </p:nvSpPr>
        <p:spPr>
          <a:xfrm>
            <a:off x="2743200" y="4791455"/>
            <a:ext cx="484500" cy="43890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11-59-28-846" id="486" name="Google Shape;486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400" y="0"/>
            <a:ext cx="11633203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11-59-31-268" id="491" name="Google Shape;491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400" y="0"/>
            <a:ext cx="11633203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/>
          <p:nvPr>
            <p:ph idx="1" type="body"/>
          </p:nvPr>
        </p:nvSpPr>
        <p:spPr>
          <a:xfrm>
            <a:off x="168645" y="490544"/>
            <a:ext cx="6600000" cy="5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Ay, Dünya’nın </a:t>
            </a:r>
            <a:r>
              <a:rPr lang="tr-TR">
                <a:solidFill>
                  <a:srgbClr val="00B0F0"/>
                </a:solidFill>
              </a:rPr>
              <a:t>tek doğal uydusudur</a:t>
            </a:r>
            <a:r>
              <a:rPr lang="tr-TR"/>
              <a:t>. Büyüklük olarak Dünya’nın dörtte biridir.</a:t>
            </a:r>
            <a:r>
              <a:rPr lang="tr-TR" sz="2200"/>
              <a:t> </a:t>
            </a:r>
            <a:endParaRPr/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2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Şekli küreseldir.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Char char="•"/>
            </a:pPr>
            <a:r>
              <a:rPr lang="tr-TR">
                <a:solidFill>
                  <a:srgbClr val="00B0F0"/>
                </a:solidFill>
              </a:rPr>
              <a:t>Isı ve ışık kaynağı değildir. </a:t>
            </a:r>
            <a:r>
              <a:rPr lang="tr-TR"/>
              <a:t>Güneş’ten aldığı ışığı yansıttığı için parlak görünür. 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90" name="Google Shape;19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33935" y="696569"/>
            <a:ext cx="4752600" cy="4775400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292929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01-23-591" id="496" name="Google Shape;496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01-27-687" id="501" name="Google Shape;501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02-45-957" id="506" name="Google Shape;506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02-50-074" id="511" name="Google Shape;511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04-41-225" id="516" name="Google Shape;516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04-45-346" id="521" name="Google Shape;521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>
            <p:ph idx="1" type="body"/>
          </p:nvPr>
        </p:nvSpPr>
        <p:spPr>
          <a:xfrm>
            <a:off x="309333" y="287410"/>
            <a:ext cx="6584700" cy="6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tr-TR">
                <a:latin typeface="Calibri"/>
                <a:ea typeface="Calibri"/>
                <a:cs typeface="Calibri"/>
                <a:sym typeface="Calibri"/>
              </a:rPr>
              <a:t>Ay’ın çok ince bir atmosfer tabakası vardır (yok kabul edilebilir). Bu nedenle Ay’da yağmur, rüzgar gibi meteorolojik olaylar görülmez.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tr-TR">
                <a:latin typeface="Calibri"/>
                <a:ea typeface="Calibri"/>
                <a:cs typeface="Calibri"/>
                <a:sym typeface="Calibri"/>
              </a:rPr>
              <a:t>Ay’ın yüzeyi taş ve topraktan oluşan bir yüzeyle kaplıdır fakat rüzgar olmadığı için şekli çoğunlukla değişmez. Ay’daki ayak izleri günümüzde hala görülebilmektedir.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97" name="Google Shape;19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0604" y="143837"/>
            <a:ext cx="2893016" cy="274948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pic>
        <p:nvPicPr>
          <p:cNvPr id="198" name="Google Shape;19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3327" y="3061698"/>
            <a:ext cx="4567570" cy="290919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/>
          <p:nvPr>
            <p:ph idx="1" type="body"/>
          </p:nvPr>
        </p:nvSpPr>
        <p:spPr>
          <a:xfrm>
            <a:off x="299059" y="0"/>
            <a:ext cx="6443100" cy="6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>
                <a:latin typeface="Calibri"/>
                <a:ea typeface="Calibri"/>
                <a:cs typeface="Calibri"/>
                <a:sym typeface="Calibri"/>
              </a:rPr>
              <a:t>Atmosferin olmaması nedeniyle Ay'ın yüzeyinde gökcisimlerinin (meteorların) çarpması sonucu oluşan birçok derin çukur bulunur. Bu çukurlara</a:t>
            </a:r>
            <a:r>
              <a:rPr lang="tr-TR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tr-TR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krater</a:t>
            </a:r>
            <a:r>
              <a:rPr lang="tr-TR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>
                <a:latin typeface="Calibri"/>
                <a:ea typeface="Calibri"/>
                <a:cs typeface="Calibri"/>
                <a:sym typeface="Calibri"/>
              </a:rPr>
              <a:t>denilmektedir.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>
                <a:latin typeface="Calibri"/>
                <a:ea typeface="Calibri"/>
                <a:cs typeface="Calibri"/>
                <a:sym typeface="Calibri"/>
              </a:rPr>
              <a:t>Ay günü boyunca yüzey sıcaklığı 107°C’ye, Ay gecesi boyunca yüzey sıcaklığı –153°C’ye ulaşabilmektedir.</a:t>
            </a:r>
            <a:r>
              <a:rPr b="1" lang="tr-TR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>
                <a:latin typeface="Calibri"/>
                <a:ea typeface="Calibri"/>
                <a:cs typeface="Calibri"/>
                <a:sym typeface="Calibri"/>
              </a:rPr>
              <a:t>Atmosferin çok ince olmasından dolayı</a:t>
            </a:r>
            <a:r>
              <a:rPr b="1" lang="tr-TR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Ay’da gece-gündüz sıcaklık farkı çok fazladır.</a:t>
            </a:r>
            <a:endParaRPr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descr="ay krateri ile ilgili görsel sonucu" id="205" name="Google Shape;20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4052" y="227346"/>
            <a:ext cx="4405800" cy="3519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404"/>
            <a:ext cx="12192001" cy="668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404"/>
            <a:ext cx="12192001" cy="668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