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</p:sldIdLst>
  <p:sldSz cy="6858000" cx="12192000"/>
  <p:notesSz cx="6858000" cy="9144000"/>
  <p:embeddedFontLst>
    <p:embeddedFont>
      <p:font typeface="Quattrocento Sans"/>
      <p:regular r:id="rId78"/>
      <p:bold r:id="rId79"/>
      <p:italic r:id="rId80"/>
      <p:boldItalic r:id="rId8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QuattrocentoSans-italic.fntdata"/><Relationship Id="rId81" Type="http://schemas.openxmlformats.org/officeDocument/2006/relationships/font" Target="fonts/QuattrocentoSans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font" Target="fonts/QuattrocentoSans-bold.fntdata"/><Relationship Id="rId34" Type="http://schemas.openxmlformats.org/officeDocument/2006/relationships/slide" Target="slides/slide29.xml"/><Relationship Id="rId78" Type="http://schemas.openxmlformats.org/officeDocument/2006/relationships/font" Target="fonts/QuattrocentoSans-regular.fntdata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tr-T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8" name="Google Shape;368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51:notes"/>
          <p:cNvSpPr txBox="1"/>
          <p:nvPr>
            <p:ph idx="3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51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5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Dikey Metin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Relationship Id="rId4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Relationship Id="rId4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Relationship Id="rId4" Type="http://schemas.openxmlformats.org/officeDocument/2006/relationships/image" Target="../media/image1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Relationship Id="rId4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g"/><Relationship Id="rId4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jpg"/><Relationship Id="rId4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3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5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drive.google.com/file/d/1jmxbeaIEObUU0VP1bC_4qLtYTuT4SesO/view?usp=sharing" TargetMode="External"/><Relationship Id="rId4" Type="http://schemas.openxmlformats.org/officeDocument/2006/relationships/image" Target="../media/image4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2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4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7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1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9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0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7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0.jpg"/><Relationship Id="rId4" Type="http://schemas.openxmlformats.org/officeDocument/2006/relationships/image" Target="../media/image11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1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9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5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8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2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7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4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6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2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1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6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3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3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0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1066800" y="3067050"/>
            <a:ext cx="607695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-TR" sz="6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FOTOSENTEZ</a:t>
            </a:r>
            <a:endParaRPr sz="6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2-14-681" id="149" name="Google Shape;14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9600"/>
            <a:ext cx="12191999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21-55-28-134" id="154" name="Google Shape;15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0" cy="657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140542" cy="550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21-55-29-812" id="160" name="Google Shape;16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0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21-55-31-453" id="165" name="Google Shape;16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0" cy="657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140542" cy="481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21-55-33-133" id="171" name="Google Shape;17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0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21-55-34-882" id="176" name="Google Shape;17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0" cy="657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140542" cy="481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21-55-36-375" id="182" name="Google Shape;18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0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21-56-45-210" id="187" name="Google Shape;18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0" cy="657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140542" cy="481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21-56-46-844" id="193" name="Google Shape;19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0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21-56-48-354" id="198" name="Google Shape;19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0" cy="6573837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1"/>
          <p:cNvSpPr/>
          <p:nvPr/>
        </p:nvSpPr>
        <p:spPr>
          <a:xfrm>
            <a:off x="0" y="363794"/>
            <a:ext cx="334297" cy="37362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140542" cy="481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1-37-359" id="95" name="Google Shape;9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6588"/>
            <a:ext cx="12192000" cy="5583237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/>
          <p:nvPr/>
        </p:nvSpPr>
        <p:spPr>
          <a:xfrm>
            <a:off x="8169573" y="5285297"/>
            <a:ext cx="89714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(Besin)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8118137" y="5567895"/>
            <a:ext cx="100001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/>
          <p:nvPr/>
        </p:nvSpPr>
        <p:spPr>
          <a:xfrm>
            <a:off x="8182836" y="5567893"/>
            <a:ext cx="87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(Şeker)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21-56-49-937" id="205" name="Google Shape;20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0" cy="6573837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2"/>
          <p:cNvSpPr/>
          <p:nvPr/>
        </p:nvSpPr>
        <p:spPr>
          <a:xfrm>
            <a:off x="0" y="363794"/>
            <a:ext cx="334297" cy="37362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2-18-174" id="211" name="Google Shape;21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9600"/>
            <a:ext cx="12191999" cy="563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7651" y="6197721"/>
            <a:ext cx="636528" cy="66027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3"/>
          <p:cNvSpPr txBox="1"/>
          <p:nvPr/>
        </p:nvSpPr>
        <p:spPr>
          <a:xfrm>
            <a:off x="1414179" y="6267450"/>
            <a:ext cx="621101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Bitkiler  sadece gündüz fotosentez yapabilirler</a:t>
            </a:r>
            <a:r>
              <a:rPr b="1" lang="tr-TR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1"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4"/>
          <p:cNvSpPr txBox="1"/>
          <p:nvPr>
            <p:ph type="title"/>
          </p:nvPr>
        </p:nvSpPr>
        <p:spPr>
          <a:xfrm>
            <a:off x="562624" y="215655"/>
            <a:ext cx="1099624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tr-TR" sz="2800">
                <a:solidFill>
                  <a:schemeClr val="dk1"/>
                </a:solidFill>
              </a:rPr>
              <a:t>Fotosentez için güneş ışığı şart değildir. Yapay ışıkta da fotosentez yapılabilir.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219" name="Google Shape;21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7055" y="1690688"/>
            <a:ext cx="7287384" cy="4480496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2-42-731" id="224" name="Google Shape;22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7350"/>
            <a:ext cx="12192000" cy="608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2-44-182" id="229" name="Google Shape;22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7350"/>
            <a:ext cx="12192000" cy="608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3349"/>
            <a:ext cx="12192000" cy="6151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2-51-813" id="239" name="Google Shape;23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7350"/>
            <a:ext cx="12192000" cy="608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2-53-374" id="244" name="Google Shape;24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7350"/>
            <a:ext cx="12192000" cy="608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2-55-084" id="249" name="Google Shape;24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7350"/>
            <a:ext cx="12192000" cy="608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2-56-940" id="254" name="Google Shape;25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7350"/>
            <a:ext cx="12192000" cy="608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1-45-038" id="103" name="Google Shape;10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40971"/>
            <a:ext cx="12191999" cy="563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75" y="4589943"/>
            <a:ext cx="816935" cy="84741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/>
          <p:nvPr/>
        </p:nvSpPr>
        <p:spPr>
          <a:xfrm>
            <a:off x="923310" y="4589943"/>
            <a:ext cx="613585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Dışarı verilen oksijen havanın temizlenmesine yardımcı olur.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923310" y="5297829"/>
            <a:ext cx="613585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Üretilen oksijenin bir kısmı bitki tarafından kullanılır. Diğer kısmı havaya verilir ve diğer canlılar tarafından kullanılır.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5"/>
          <p:cNvSpPr txBox="1"/>
          <p:nvPr/>
        </p:nvSpPr>
        <p:spPr>
          <a:xfrm>
            <a:off x="923310" y="3112414"/>
            <a:ext cx="22515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(Klorofil yardımıyla)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7223416" y="4522445"/>
            <a:ext cx="124316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(Topraktan alınır)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5"/>
          <p:cNvSpPr txBox="1"/>
          <p:nvPr/>
        </p:nvSpPr>
        <p:spPr>
          <a:xfrm>
            <a:off x="10033829" y="1811661"/>
            <a:ext cx="152723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(Havadan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alınır)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2-58-785" id="259" name="Google Shape;25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7350"/>
            <a:ext cx="12192000" cy="608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3-01-010" id="264" name="Google Shape;26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7350"/>
            <a:ext cx="12192000" cy="608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3-02-677" id="269" name="Google Shape;26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7350"/>
            <a:ext cx="12192000" cy="608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3-04-305" id="274" name="Google Shape;27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7350"/>
            <a:ext cx="12192000" cy="608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3-05-755" id="279" name="Google Shape;27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7350"/>
            <a:ext cx="12192000" cy="608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3-07-035" id="284" name="Google Shape;28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7350"/>
            <a:ext cx="12192000" cy="608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3-23-408" id="289" name="Google Shape;28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7013"/>
            <a:ext cx="12191999" cy="6402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3-40-704" id="294" name="Google Shape;29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34975"/>
            <a:ext cx="12191999" cy="5986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3-42-091" id="299" name="Google Shape;29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34975"/>
            <a:ext cx="12191999" cy="5986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tr-TR">
                <a:solidFill>
                  <a:srgbClr val="FF0000"/>
                </a:solidFill>
              </a:rPr>
              <a:t>Fotosentez Hızına Etki Eden Faktörler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05" name="Google Shape;305;p5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tr-TR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1-Su miktarı </a:t>
            </a:r>
            <a:r>
              <a:rPr lang="tr-T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arttıkça fotosentez hızı belli bir seviyeye kadar artar. Sonra sabit kalır.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7926" y="2836691"/>
            <a:ext cx="4369025" cy="3340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>
            <p:ph type="title"/>
          </p:nvPr>
        </p:nvSpPr>
        <p:spPr>
          <a:xfrm>
            <a:off x="587189" y="4266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ttrocento Sans"/>
              <a:buNone/>
            </a:pPr>
            <a:r>
              <a:rPr lang="tr-TR" sz="2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Fotosentez, Dünya üzerindeki yaşamın devamını mümkün kılar. </a:t>
            </a:r>
            <a:endParaRPr sz="2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6" name="Google Shape;116;p16"/>
          <p:cNvSpPr txBox="1"/>
          <p:nvPr>
            <p:ph idx="1" type="body"/>
          </p:nvPr>
        </p:nvSpPr>
        <p:spPr>
          <a:xfrm>
            <a:off x="587188" y="1532426"/>
            <a:ext cx="1124286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tr-TR" sz="2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Fosil yakıtlar (kömür , petrol  ve doğalgaz) , odun ve bitkisel ürünlerin oluşumu fotosentez sayesindedir.</a:t>
            </a:r>
            <a:endParaRPr sz="2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17" name="Google Shape;11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6003" y="2620060"/>
            <a:ext cx="4960757" cy="3771947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descr="fuel ile ilgili görsel sonucu" id="118" name="Google Shape;11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9625" y="2620059"/>
            <a:ext cx="4960518" cy="3771947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119" name="Google Shape;119;p16"/>
          <p:cNvSpPr txBox="1"/>
          <p:nvPr/>
        </p:nvSpPr>
        <p:spPr>
          <a:xfrm>
            <a:off x="8010525" y="6392006"/>
            <a:ext cx="210502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PAMUK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lang="tr-TR" sz="2800">
                <a:solidFill>
                  <a:srgbClr val="FF0000"/>
                </a:solidFill>
              </a:rPr>
              <a:t>2-Işığın Rengi: </a:t>
            </a:r>
            <a:r>
              <a:rPr lang="tr-TR" sz="2800">
                <a:solidFill>
                  <a:schemeClr val="dk1"/>
                </a:solidFill>
              </a:rPr>
              <a:t>Fotosentez hızı mor ışıkta en fazla- yeşil ışıkta en azdır(yapraklar yeşil ışığı yansıtır).</a:t>
            </a:r>
            <a:br>
              <a:rPr lang="tr-TR" sz="2800">
                <a:solidFill>
                  <a:schemeClr val="dk1"/>
                </a:solidFill>
              </a:rPr>
            </a:br>
            <a:endParaRPr sz="2800">
              <a:solidFill>
                <a:schemeClr val="dk1"/>
              </a:solidFill>
            </a:endParaRPr>
          </a:p>
        </p:txBody>
      </p:sp>
      <p:sp>
        <p:nvSpPr>
          <p:cNvPr id="312" name="Google Shape;312;p5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13" name="Google Shape;31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7424" y="2415396"/>
            <a:ext cx="5839814" cy="2976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lang="tr-TR" sz="2800">
                <a:solidFill>
                  <a:srgbClr val="FF0000"/>
                </a:solidFill>
              </a:rPr>
              <a:t>3-Karbondioksit miktarı: </a:t>
            </a:r>
            <a:r>
              <a:rPr lang="tr-TR" sz="2800">
                <a:solidFill>
                  <a:schemeClr val="dk1"/>
                </a:solidFill>
              </a:rPr>
              <a:t>Ortamdaki CO2  miktarı belli bir seviyeye kadar arttıkça fotosentez hızı artar. Ancak belli bir noktadan sonra sabit kalır.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319" name="Google Shape;31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5075" y="2026130"/>
            <a:ext cx="5381625" cy="37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lang="tr-TR" sz="2800">
                <a:solidFill>
                  <a:srgbClr val="FF0000"/>
                </a:solidFill>
              </a:rPr>
              <a:t>4-Işık şiddeti </a:t>
            </a:r>
            <a:r>
              <a:rPr lang="tr-TR" sz="2800">
                <a:solidFill>
                  <a:schemeClr val="dk1"/>
                </a:solidFill>
              </a:rPr>
              <a:t>arttıkça fotosentez hızı belli bir seviyeye kadar artar. Sonra sabit kalır.</a:t>
            </a:r>
            <a:endParaRPr/>
          </a:p>
        </p:txBody>
      </p:sp>
      <p:sp>
        <p:nvSpPr>
          <p:cNvPr id="325" name="Google Shape;325;p5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26" name="Google Shape;32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3805" y="1997913"/>
            <a:ext cx="6913712" cy="3462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lang="tr-TR" sz="2800">
                <a:solidFill>
                  <a:srgbClr val="FF0000"/>
                </a:solidFill>
              </a:rPr>
              <a:t>5- Sıcaklık: </a:t>
            </a:r>
            <a:r>
              <a:rPr lang="tr-TR" sz="2800">
                <a:solidFill>
                  <a:schemeClr val="dk1"/>
                </a:solidFill>
              </a:rPr>
              <a:t>Fotosentez hızı belirli bir sıcaklığa kadar artar(25-35 C), sonra azalmaya başlar.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332" name="Google Shape;332;p5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33" name="Google Shape;33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9437" y="2110955"/>
            <a:ext cx="4407469" cy="3289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tr-TR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Fotosentez hızına etki eden diğer faktörler:</a:t>
            </a:r>
            <a:endParaRPr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39" name="Google Shape;339;p5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attrocento Sans"/>
              <a:buChar char="⮚"/>
            </a:pPr>
            <a:r>
              <a:rPr lang="tr-TR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Yaprağın genişliği arttıkça fotosentez hızı artar.</a:t>
            </a:r>
            <a:endParaRPr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attrocento Sans"/>
              <a:buChar char="⮚"/>
            </a:pPr>
            <a:r>
              <a:rPr lang="tr-TR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Yaprak sayısı arttıkça fotosentez hızı artar.</a:t>
            </a:r>
            <a:endParaRPr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tr-TR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Topraktaki mineral miktarı arttıkça fotosentez hızı art</a:t>
            </a:r>
            <a:r>
              <a:rPr lang="tr-T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</a:t>
            </a:r>
            <a:r>
              <a:rPr lang="tr-TR">
                <a:solidFill>
                  <a:schemeClr val="dk1"/>
                </a:solidFill>
              </a:rPr>
              <a:t>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40" name="Google Shape;340;p5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07275" y="365125"/>
            <a:ext cx="671350" cy="67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3-30-198" id="345" name="Google Shape;345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34975"/>
            <a:ext cx="12191999" cy="5986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3-31-996" id="350" name="Google Shape;350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34975"/>
            <a:ext cx="12191999" cy="5986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3-34-894" id="355" name="Google Shape;355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34975"/>
            <a:ext cx="12191999" cy="5986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3-37-111" id="360" name="Google Shape;360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34975"/>
            <a:ext cx="12191999" cy="5986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3-38-475" id="365" name="Google Shape;365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34975"/>
            <a:ext cx="12191999" cy="5986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1-54-633" id="124" name="Google Shape;12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9600"/>
            <a:ext cx="12191999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2"/>
          <p:cNvSpPr txBox="1"/>
          <p:nvPr>
            <p:ph type="ctrTitle"/>
          </p:nvPr>
        </p:nvSpPr>
        <p:spPr>
          <a:xfrm>
            <a:off x="1376516" y="157464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lang="tr-TR">
                <a:solidFill>
                  <a:srgbClr val="FF0000"/>
                </a:solidFill>
              </a:rPr>
              <a:t>DEĞERLENDİRME SORULARI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9-14-874" id="378" name="Google Shape;378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9075"/>
            <a:ext cx="12192001" cy="6418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9-16-254" id="383" name="Google Shape;383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9075"/>
            <a:ext cx="12192001" cy="6418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9-18-632" id="388" name="Google Shape;388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9075"/>
            <a:ext cx="12192001" cy="6418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9-20-190" id="393" name="Google Shape;393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9075"/>
            <a:ext cx="12192001" cy="6418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21-56-38-351" id="398" name="Google Shape;398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0" cy="657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140542" cy="481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21-56-39-917" id="404" name="Google Shape;404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0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2 12-42-07-133" id="409" name="Google Shape;409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2 12-42-08-834" id="414" name="Google Shape;414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2 12-42-18-540" id="419" name="Google Shape;419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2-04-345" id="129" name="Google Shape;12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9600"/>
            <a:ext cx="12191999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2 12-42-19-833" id="424" name="Google Shape;424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2 12-42-54-692" id="429" name="Google Shape;429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2 12-42-56-317" id="434" name="Google Shape;434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2 12-43-33-640" id="439" name="Google Shape;439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2 12-43-34-963" id="444" name="Google Shape;444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2 12-43-49-182" id="449" name="Google Shape;449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2 12-43-51-125" id="454" name="Google Shape;454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21-32-110" id="459" name="Google Shape;459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038"/>
            <a:ext cx="12192000" cy="6764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21-33-886" id="464" name="Google Shape;464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038"/>
            <a:ext cx="12192000" cy="6764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21-37-322" id="469" name="Google Shape;469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038"/>
            <a:ext cx="12192000" cy="6764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2-08-926" id="134" name="Google Shape;13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9600"/>
            <a:ext cx="12191999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21-38-929" id="474" name="Google Shape;474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038"/>
            <a:ext cx="12192000" cy="6764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9-07-935" id="479" name="Google Shape;479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3838"/>
            <a:ext cx="12192000" cy="6408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9-09-836" id="484" name="Google Shape;484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3838"/>
            <a:ext cx="12192000" cy="6408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2-11-591" id="139" name="Google Shape;13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9600"/>
            <a:ext cx="12191999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1-16 09-12-13-044" id="144" name="Google Shape;14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9600"/>
            <a:ext cx="12191999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