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62" Type="http://schemas.openxmlformats.org/officeDocument/2006/relationships/slide" Target="slides/slide58.xml"/><Relationship Id="rId61" Type="http://schemas.openxmlformats.org/officeDocument/2006/relationships/slide" Target="slides/slide57.xml"/><Relationship Id="rId20" Type="http://schemas.openxmlformats.org/officeDocument/2006/relationships/slide" Target="slides/slide16.xml"/><Relationship Id="rId64" Type="http://schemas.openxmlformats.org/officeDocument/2006/relationships/slide" Target="slides/slide60.xml"/><Relationship Id="rId63" Type="http://schemas.openxmlformats.org/officeDocument/2006/relationships/slide" Target="slides/slide59.xml"/><Relationship Id="rId22" Type="http://schemas.openxmlformats.org/officeDocument/2006/relationships/slide" Target="slides/slide18.xml"/><Relationship Id="rId66" Type="http://schemas.openxmlformats.org/officeDocument/2006/relationships/slide" Target="slides/slide62.xml"/><Relationship Id="rId21" Type="http://schemas.openxmlformats.org/officeDocument/2006/relationships/slide" Target="slides/slide17.xml"/><Relationship Id="rId65" Type="http://schemas.openxmlformats.org/officeDocument/2006/relationships/slide" Target="slides/slide6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67" Type="http://schemas.openxmlformats.org/officeDocument/2006/relationships/slide" Target="slides/slide63.xml"/><Relationship Id="rId60" Type="http://schemas.openxmlformats.org/officeDocument/2006/relationships/slide" Target="slides/slide56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11" Type="http://schemas.openxmlformats.org/officeDocument/2006/relationships/slide" Target="slides/slide7.xml"/><Relationship Id="rId55" Type="http://schemas.openxmlformats.org/officeDocument/2006/relationships/slide" Target="slides/slide51.xml"/><Relationship Id="rId10" Type="http://schemas.openxmlformats.org/officeDocument/2006/relationships/slide" Target="slides/slide6.xml"/><Relationship Id="rId54" Type="http://schemas.openxmlformats.org/officeDocument/2006/relationships/slide" Target="slides/slide50.xml"/><Relationship Id="rId13" Type="http://schemas.openxmlformats.org/officeDocument/2006/relationships/slide" Target="slides/slide9.xml"/><Relationship Id="rId57" Type="http://schemas.openxmlformats.org/officeDocument/2006/relationships/slide" Target="slides/slide53.xml"/><Relationship Id="rId12" Type="http://schemas.openxmlformats.org/officeDocument/2006/relationships/slide" Target="slides/slide8.xml"/><Relationship Id="rId56" Type="http://schemas.openxmlformats.org/officeDocument/2006/relationships/slide" Target="slides/slide52.xml"/><Relationship Id="rId15" Type="http://schemas.openxmlformats.org/officeDocument/2006/relationships/slide" Target="slides/slide11.xml"/><Relationship Id="rId59" Type="http://schemas.openxmlformats.org/officeDocument/2006/relationships/slide" Target="slides/slide55.xml"/><Relationship Id="rId14" Type="http://schemas.openxmlformats.org/officeDocument/2006/relationships/slide" Target="slides/slide10.xml"/><Relationship Id="rId58" Type="http://schemas.openxmlformats.org/officeDocument/2006/relationships/slide" Target="slides/slide5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tr-T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6" name="Google Shape;86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5" name="Google Shape;195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1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p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p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p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p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p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p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p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4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p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2" name="Google Shape;322;p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4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" name="Google Shape;327;p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4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p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4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7" name="Google Shape;337;p4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4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p4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4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p4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4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2" name="Google Shape;352;p4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4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7" name="Google Shape;357;p4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2" name="Google Shape;362;p4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5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7" name="Google Shape;367;p5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5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2" name="Google Shape;372;p5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5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7" name="Google Shape;377;p5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5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2" name="Google Shape;382;p5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5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7" name="Google Shape;387;p5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5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2" name="Google Shape;392;p5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5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" name="Google Shape;397;p5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5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2" name="Google Shape;402;p5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5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7" name="Google Shape;407;p5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b16aacb1de_0_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b16aacb1de_0_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gb16aacb1de_0_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5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2" name="Google Shape;412;p5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6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7" name="Google Shape;417;p6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6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2" name="Google Shape;422;p6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6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7" name="Google Shape;427;p6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şlık Slaydı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şlık ve Dikey Metin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key Başlık ve Metin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ş" type="blank">
  <p:cSld name="BLANK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şlık ve İçerik" type="obj">
  <p:cSld name="OBJEC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ölüm Üstbilgisi" type="secHead">
  <p:cSld name="SECTION_HEADER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4" name="Google Shape;34;p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İki İçerik" type="twoObj">
  <p:cSld name="TWO_OBJECT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6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arşılaştırma" type="twoTxTwoObj">
  <p:cSld name="TWO_OBJECTS_WITH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7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7" name="Google Shape;47;p7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" name="Google Shape;49;p7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Yalnızca Başlık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şlıklı İçerik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şlıklı Resim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" name="Google Shape;68;p1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1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5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8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8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3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2.jpg"/><Relationship Id="rId4" Type="http://schemas.openxmlformats.org/officeDocument/2006/relationships/image" Target="../media/image1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9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0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4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6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7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0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9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8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4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2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1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3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7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6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3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5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1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0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9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9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5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5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0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8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4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53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2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7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6.jp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4.jp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51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57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jp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52.jp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62.jp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61.jp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56.jp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60.jp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58.jp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63.jp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66.jp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65.jp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68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16.png"/><Relationship Id="rId7" Type="http://schemas.openxmlformats.org/officeDocument/2006/relationships/image" Target="../media/image9.png"/><Relationship Id="rId8" Type="http://schemas.openxmlformats.org/officeDocument/2006/relationships/image" Target="../media/image13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69.jp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67.jp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64.jp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59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jpg"/><Relationship Id="rId4" Type="http://schemas.openxmlformats.org/officeDocument/2006/relationships/image" Target="../media/image15.png"/><Relationship Id="rId5" Type="http://schemas.openxmlformats.org/officeDocument/2006/relationships/image" Target="../media/image1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95817" y="0"/>
            <a:ext cx="9189833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3"/>
          <p:cNvSpPr txBox="1"/>
          <p:nvPr/>
        </p:nvSpPr>
        <p:spPr>
          <a:xfrm>
            <a:off x="5243439" y="1038421"/>
            <a:ext cx="34101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tr-TR" sz="60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YAKITLAR</a:t>
            </a:r>
            <a:endParaRPr b="1" sz="44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24-10-490" id="149" name="Google Shape;149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12750"/>
            <a:ext cx="12191999" cy="603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3"/>
          <p:cNvSpPr txBox="1"/>
          <p:nvPr>
            <p:ph type="title"/>
          </p:nvPr>
        </p:nvSpPr>
        <p:spPr>
          <a:xfrm>
            <a:off x="1121120" y="8331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Calibri"/>
              <a:buNone/>
            </a:pPr>
            <a:r>
              <a:rPr lang="tr-TR" sz="3600">
                <a:solidFill>
                  <a:srgbClr val="FF0000"/>
                </a:solidFill>
              </a:rPr>
              <a:t>Yenilenebilir ve yenilenemez enerji kaynakları</a:t>
            </a:r>
            <a:endParaRPr sz="3600">
              <a:solidFill>
                <a:srgbClr val="FF0000"/>
              </a:solidFill>
            </a:endParaRPr>
          </a:p>
        </p:txBody>
      </p:sp>
      <p:sp>
        <p:nvSpPr>
          <p:cNvPr id="155" name="Google Shape;155;p23"/>
          <p:cNvSpPr txBox="1"/>
          <p:nvPr>
            <p:ph idx="1" type="body"/>
          </p:nvPr>
        </p:nvSpPr>
        <p:spPr>
          <a:xfrm>
            <a:off x="901574" y="1282417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i="1" lang="tr-TR" sz="1800">
                <a:latin typeface="Comic Sans MS"/>
                <a:ea typeface="Comic Sans MS"/>
                <a:cs typeface="Comic Sans MS"/>
                <a:sym typeface="Comic Sans MS"/>
              </a:rPr>
              <a:t>Sürekli kullanıldıkları halde tükenmeyen enerji kaynaklarına </a:t>
            </a:r>
            <a:r>
              <a:rPr i="1" lang="tr-TR" sz="18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yenilenebilir enerji kaynakları </a:t>
            </a:r>
            <a:r>
              <a:rPr i="1" lang="tr-TR" sz="1800">
                <a:latin typeface="Comic Sans MS"/>
                <a:ea typeface="Comic Sans MS"/>
                <a:cs typeface="Comic Sans MS"/>
                <a:sym typeface="Comic Sans MS"/>
              </a:rPr>
              <a:t>denir. Yenilenebilir enerji kaynaklarının kullanımı çevreye zarar vermez.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i="1" lang="tr-TR" sz="1800">
                <a:latin typeface="Comic Sans MS"/>
                <a:ea typeface="Comic Sans MS"/>
                <a:cs typeface="Comic Sans MS"/>
                <a:sym typeface="Comic Sans MS"/>
              </a:rPr>
              <a:t>Fosil yakıtlar kullanıldıklarında yenilenebilmeleri milyonlarca yıl sürdükleri için bu yakıtlara </a:t>
            </a:r>
            <a:r>
              <a:rPr i="1" lang="tr-TR" sz="18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yenilenemez enerji kaynakları </a:t>
            </a:r>
            <a:r>
              <a:rPr i="1" lang="tr-TR" sz="1800">
                <a:latin typeface="Comic Sans MS"/>
                <a:ea typeface="Comic Sans MS"/>
                <a:cs typeface="Comic Sans MS"/>
                <a:sym typeface="Comic Sans MS"/>
              </a:rPr>
              <a:t>denir.</a:t>
            </a:r>
            <a:endParaRPr i="1" sz="18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56" name="Google Shape;156;p23"/>
          <p:cNvPicPr preferRelativeResize="0"/>
          <p:nvPr/>
        </p:nvPicPr>
        <p:blipFill rotWithShape="1">
          <a:blip r:embed="rId3">
            <a:alphaModFix/>
          </a:blip>
          <a:srcRect b="1" l="0" r="573" t="1128"/>
          <a:stretch/>
        </p:blipFill>
        <p:spPr>
          <a:xfrm>
            <a:off x="1121120" y="2860895"/>
            <a:ext cx="9616289" cy="35670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24-14-404" id="161" name="Google Shape;161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96935"/>
            <a:ext cx="12191999" cy="6032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4"/>
          <p:cNvSpPr txBox="1"/>
          <p:nvPr/>
        </p:nvSpPr>
        <p:spPr>
          <a:xfrm>
            <a:off x="1004521" y="6229380"/>
            <a:ext cx="9810750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tr-TR" sz="2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Kömür, </a:t>
            </a:r>
            <a:r>
              <a:rPr i="1" lang="tr-TR" sz="20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termik santrallerde </a:t>
            </a:r>
            <a:r>
              <a:rPr i="1" lang="tr-TR" sz="2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elektrik enerjisi elde etmek amacıyla kullanılır. </a:t>
            </a:r>
            <a:endParaRPr i="1" sz="20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24-16-231" id="167" name="Google Shape;167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12750"/>
            <a:ext cx="12191999" cy="603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25-07-779" id="172" name="Google Shape;172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60388"/>
            <a:ext cx="12192000" cy="5735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25-10-456" id="177" name="Google Shape;177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60388"/>
            <a:ext cx="12192000" cy="5735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25-12-447" id="182" name="Google Shape;182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60388"/>
            <a:ext cx="12192000" cy="5735637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8"/>
          <p:cNvSpPr txBox="1"/>
          <p:nvPr/>
        </p:nvSpPr>
        <p:spPr>
          <a:xfrm>
            <a:off x="4138979" y="3138854"/>
            <a:ext cx="1771650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tr-TR" sz="2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(biyogaz)</a:t>
            </a:r>
            <a:endParaRPr i="1" sz="20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25-14-437" id="188" name="Google Shape;188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28503"/>
            <a:ext cx="12192000" cy="5735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3577" y="5745251"/>
            <a:ext cx="3050931" cy="1034056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9"/>
          <p:cNvSpPr txBox="1"/>
          <p:nvPr/>
        </p:nvSpPr>
        <p:spPr>
          <a:xfrm>
            <a:off x="105909" y="2518015"/>
            <a:ext cx="8274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tr-TR"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buzulların erimesi deniz suyu seviyesini yükseltir.</a:t>
            </a:r>
            <a:endParaRPr i="1" sz="1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91" name="Google Shape;191;p29"/>
          <p:cNvSpPr txBox="1"/>
          <p:nvPr/>
        </p:nvSpPr>
        <p:spPr>
          <a:xfrm>
            <a:off x="2436934" y="6316540"/>
            <a:ext cx="8274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tr-TR"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Sera etkisi ve küresel ısınma  </a:t>
            </a:r>
            <a:r>
              <a:rPr i="1" lang="tr-TR" sz="18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küresel iklim değişikliğine </a:t>
            </a:r>
            <a:r>
              <a:rPr i="1" lang="tr-TR"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yol açar.</a:t>
            </a:r>
            <a:endParaRPr i="1" sz="1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92" name="Google Shape;192;p29"/>
          <p:cNvSpPr txBox="1"/>
          <p:nvPr/>
        </p:nvSpPr>
        <p:spPr>
          <a:xfrm>
            <a:off x="10507408" y="2148725"/>
            <a:ext cx="1124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tr-TR"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Ayrıca</a:t>
            </a:r>
            <a:endParaRPr i="1" sz="1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25-15-996" id="198" name="Google Shape;198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46881"/>
            <a:ext cx="12192000" cy="5735637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30"/>
          <p:cNvSpPr txBox="1"/>
          <p:nvPr/>
        </p:nvSpPr>
        <p:spPr>
          <a:xfrm>
            <a:off x="4362450" y="5161085"/>
            <a:ext cx="34671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tr-TR"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Oksijeni etkisiz hale getirir.</a:t>
            </a:r>
            <a:endParaRPr i="1" sz="1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25-17-730" id="204" name="Google Shape;204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60388"/>
            <a:ext cx="12192000" cy="5735637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31"/>
          <p:cNvSpPr txBox="1"/>
          <p:nvPr/>
        </p:nvSpPr>
        <p:spPr>
          <a:xfrm>
            <a:off x="146539" y="4646002"/>
            <a:ext cx="6238876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i="1" lang="tr-T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Yılda iki kez bacalar temizlenmeli.</a:t>
            </a:r>
            <a:endParaRPr i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31"/>
          <p:cNvSpPr txBox="1"/>
          <p:nvPr/>
        </p:nvSpPr>
        <p:spPr>
          <a:xfrm>
            <a:off x="152400" y="5591355"/>
            <a:ext cx="6896100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i="1" lang="tr-T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Lodoslu ve fırtınalı havalarda kombi ve soba yakılmamalı. </a:t>
            </a:r>
            <a:endParaRPr i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31"/>
          <p:cNvSpPr txBox="1"/>
          <p:nvPr/>
        </p:nvSpPr>
        <p:spPr>
          <a:xfrm>
            <a:off x="146539" y="5118678"/>
            <a:ext cx="6896100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i="1" lang="tr-T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Kaliteli kömür kullanılmalı.</a:t>
            </a:r>
            <a:endParaRPr i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31"/>
          <p:cNvSpPr txBox="1"/>
          <p:nvPr/>
        </p:nvSpPr>
        <p:spPr>
          <a:xfrm>
            <a:off x="146539" y="6020682"/>
            <a:ext cx="6896100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i="1" lang="tr-T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Kömür sobası her zaman üstten yakılmalı.</a:t>
            </a:r>
            <a:endParaRPr i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p31"/>
          <p:cNvSpPr txBox="1"/>
          <p:nvPr/>
        </p:nvSpPr>
        <p:spPr>
          <a:xfrm>
            <a:off x="146551" y="6391575"/>
            <a:ext cx="8753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i="1" lang="tr-T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Doğalgaz sistemlerinde kaçak ihtimaline karşı alarm (dedektör) kullanılmalı.</a:t>
            </a:r>
            <a:endParaRPr i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23-42-874" id="95" name="Google Shape;95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49250"/>
            <a:ext cx="12191999" cy="615950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4"/>
          <p:cNvSpPr txBox="1"/>
          <p:nvPr/>
        </p:nvSpPr>
        <p:spPr>
          <a:xfrm>
            <a:off x="199060" y="5862419"/>
            <a:ext cx="8181316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i="1" lang="tr-TR" sz="2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Yakıtlar depolanmış enerji kaynaklarıdır.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i="1" lang="tr-TR" sz="2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Yakıtların yanabilmesi için </a:t>
            </a:r>
            <a:r>
              <a:rPr i="1" lang="tr-TR" sz="20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oksijen gazı </a:t>
            </a:r>
            <a:r>
              <a:rPr i="1" lang="tr-TR" sz="2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gerekmektedir</a:t>
            </a:r>
            <a:r>
              <a:rPr i="1" lang="tr-TR"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.</a:t>
            </a:r>
            <a:endParaRPr i="1" sz="1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25-20-627" id="214" name="Google Shape;214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60388"/>
            <a:ext cx="12192000" cy="5735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25-41-944" id="219" name="Google Shape;219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60388"/>
            <a:ext cx="12192000" cy="5735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25-44-914" id="224" name="Google Shape;224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60388"/>
            <a:ext cx="12192000" cy="5735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25-46-906" id="229" name="Google Shape;229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60388"/>
            <a:ext cx="12192000" cy="5735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25-49-200" id="234" name="Google Shape;234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60388"/>
            <a:ext cx="12192000" cy="5735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25-51-042" id="239" name="Google Shape;239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60388"/>
            <a:ext cx="12192000" cy="5735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25-52-920" id="244" name="Google Shape;244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60388"/>
            <a:ext cx="12192000" cy="5735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25-54-723" id="249" name="Google Shape;249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60388"/>
            <a:ext cx="12192000" cy="5735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25-56-921" id="254" name="Google Shape;254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60388"/>
            <a:ext cx="12192000" cy="5735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26-01-025" id="259" name="Google Shape;259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60388"/>
            <a:ext cx="12192000" cy="5735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23-48-978" id="101" name="Google Shape;101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12750"/>
            <a:ext cx="12191999" cy="6032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5"/>
          <p:cNvSpPr txBox="1"/>
          <p:nvPr/>
        </p:nvSpPr>
        <p:spPr>
          <a:xfrm>
            <a:off x="867276" y="5950944"/>
            <a:ext cx="8181316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Arial"/>
              <a:buChar char="•"/>
            </a:pPr>
            <a:r>
              <a:rPr i="1" lang="tr-TR" sz="20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Kömür</a:t>
            </a:r>
            <a:r>
              <a:rPr i="1" lang="tr-TR" sz="2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en yaygın kullanılan fosil yakıttır.</a:t>
            </a:r>
            <a:endParaRPr i="1" sz="20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i="1" lang="tr-TR" sz="2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Petrolün </a:t>
            </a:r>
            <a:r>
              <a:rPr i="1" lang="tr-TR" sz="20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elli yıl içerisinde </a:t>
            </a:r>
            <a:r>
              <a:rPr i="1" lang="tr-TR" sz="2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tamamen tükenmesi beklenmektedir.</a:t>
            </a:r>
            <a:endParaRPr i="1" sz="20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26-02-363" id="264" name="Google Shape;264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60388"/>
            <a:ext cx="12192000" cy="5735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26-03-661" id="269" name="Google Shape;269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60388"/>
            <a:ext cx="12192000" cy="5735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26-04-994" id="274" name="Google Shape;274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60388"/>
            <a:ext cx="12192000" cy="5735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26-07-089" id="279" name="Google Shape;279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60388"/>
            <a:ext cx="12192000" cy="5735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26-09-044" id="284" name="Google Shape;284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60388"/>
            <a:ext cx="12192000" cy="5735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47"/>
          <p:cNvSpPr txBox="1"/>
          <p:nvPr>
            <p:ph type="ctrTitle"/>
          </p:nvPr>
        </p:nvSpPr>
        <p:spPr>
          <a:xfrm>
            <a:off x="1216269" y="1667486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6000"/>
              <a:buFont typeface="Calibri"/>
              <a:buNone/>
            </a:pPr>
            <a:r>
              <a:rPr b="1" i="1" lang="tr-TR">
                <a:solidFill>
                  <a:srgbClr val="FF0000"/>
                </a:solidFill>
              </a:rPr>
              <a:t>DEĞERLENDİRME SORULARI</a:t>
            </a:r>
            <a:endParaRPr b="1" i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26-55-434" id="294" name="Google Shape;294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55588"/>
            <a:ext cx="12192000" cy="63452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26-57-235" id="299" name="Google Shape;299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55588"/>
            <a:ext cx="12192000" cy="63452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26-59-468" id="304" name="Google Shape;304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55588"/>
            <a:ext cx="12192000" cy="63452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27-01-434" id="309" name="Google Shape;309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55588"/>
            <a:ext cx="12192000" cy="63452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6"/>
          <p:cNvSpPr txBox="1"/>
          <p:nvPr>
            <p:ph idx="1" type="body"/>
          </p:nvPr>
        </p:nvSpPr>
        <p:spPr>
          <a:xfrm>
            <a:off x="671146" y="709003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i="1" lang="tr-TR" sz="2000">
                <a:latin typeface="Comic Sans MS"/>
                <a:ea typeface="Comic Sans MS"/>
                <a:cs typeface="Comic Sans MS"/>
                <a:sym typeface="Comic Sans MS"/>
              </a:rPr>
              <a:t>Ülkemizin fosil yakıt kaynakları ve üretimi çok sınırlıdır. Ülkemizde kullanılan </a:t>
            </a:r>
            <a:r>
              <a:rPr i="1" lang="tr-TR" sz="20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kömür, petrol ve doğal gazın </a:t>
            </a:r>
            <a:r>
              <a:rPr i="1" lang="tr-TR" sz="2000">
                <a:latin typeface="Comic Sans MS"/>
                <a:ea typeface="Comic Sans MS"/>
                <a:cs typeface="Comic Sans MS"/>
                <a:sym typeface="Comic Sans MS"/>
              </a:rPr>
              <a:t>% 90 ‘ından fazlası başka ülkelerden satın alınmaktadır.</a:t>
            </a:r>
            <a:endParaRPr i="1" sz="20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08" name="Google Shape;108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75059" y="1749101"/>
            <a:ext cx="8844003" cy="44540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27-02-985" id="314" name="Google Shape;314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55588"/>
            <a:ext cx="12192000" cy="63452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27-04-923" id="319" name="Google Shape;319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55588"/>
            <a:ext cx="12192000" cy="63452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27-06-302" id="324" name="Google Shape;324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55588"/>
            <a:ext cx="12192000" cy="63452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27-07-846" id="329" name="Google Shape;329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55588"/>
            <a:ext cx="12192000" cy="63452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27-09-108" id="334" name="Google Shape;334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55588"/>
            <a:ext cx="12192000" cy="63452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27-11-188" id="339" name="Google Shape;339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55588"/>
            <a:ext cx="12192000" cy="63452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27-12-607" id="344" name="Google Shape;344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55588"/>
            <a:ext cx="12192000" cy="63452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27-14-182" id="349" name="Google Shape;349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55588"/>
            <a:ext cx="12192000" cy="63452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27-15-497" id="354" name="Google Shape;354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55588"/>
            <a:ext cx="12192000" cy="63452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27-17-108" id="359" name="Google Shape;359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55588"/>
            <a:ext cx="12192000" cy="63452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23-53-730" id="113" name="Google Shape;113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12750"/>
            <a:ext cx="12191999" cy="6032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7"/>
          <p:cNvSpPr/>
          <p:nvPr/>
        </p:nvSpPr>
        <p:spPr>
          <a:xfrm>
            <a:off x="1907930" y="412750"/>
            <a:ext cx="1362808" cy="369277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5" name="Google Shape;115;p17"/>
          <p:cNvCxnSpPr/>
          <p:nvPr/>
        </p:nvCxnSpPr>
        <p:spPr>
          <a:xfrm>
            <a:off x="9328638" y="4501662"/>
            <a:ext cx="958362" cy="26376"/>
          </a:xfrm>
          <a:prstGeom prst="straightConnector1">
            <a:avLst/>
          </a:prstGeom>
          <a:noFill/>
          <a:ln cap="flat" cmpd="sng" w="1905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27-18-393" id="364" name="Google Shape;364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55588"/>
            <a:ext cx="12192000" cy="63452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27-19-947" id="369" name="Google Shape;369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55588"/>
            <a:ext cx="12192000" cy="63452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27-21-567" id="374" name="Google Shape;374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55588"/>
            <a:ext cx="12192000" cy="63452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27-23-473" id="379" name="Google Shape;379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55588"/>
            <a:ext cx="12192000" cy="63452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27-31-151" id="384" name="Google Shape;384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23838"/>
            <a:ext cx="12192000" cy="6410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27-32-464" id="389" name="Google Shape;389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23838"/>
            <a:ext cx="12192000" cy="6410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27-34-465" id="394" name="Google Shape;394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23838"/>
            <a:ext cx="12192000" cy="6410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27-36-135" id="399" name="Google Shape;399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23838"/>
            <a:ext cx="12192000" cy="6410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27-37-960" id="404" name="Google Shape;404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23838"/>
            <a:ext cx="12192000" cy="6410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27-39-595" id="409" name="Google Shape;409;p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23838"/>
            <a:ext cx="12192000" cy="6410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500" y="1064004"/>
            <a:ext cx="2320325" cy="79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7350" y="2276079"/>
            <a:ext cx="1752600" cy="59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41575" y="1334567"/>
            <a:ext cx="6334125" cy="52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41575" y="2309417"/>
            <a:ext cx="6334125" cy="52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454263" y="2866629"/>
            <a:ext cx="5283476" cy="3686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021200" y="6252625"/>
            <a:ext cx="4533900" cy="49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1-10 15-52-04-075" id="414" name="Google Shape;414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68300"/>
            <a:ext cx="12192000" cy="612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1-10 15-52-00-303" id="419" name="Google Shape;419;p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68300"/>
            <a:ext cx="12192000" cy="612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1-10 16-01-12-313" id="424" name="Google Shape;424;p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3975"/>
            <a:ext cx="12192000" cy="6750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1-10 16-01-16-601" id="429" name="Google Shape;429;p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3975"/>
            <a:ext cx="12192000" cy="6750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23-58-561" id="131" name="Google Shape;131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12750"/>
            <a:ext cx="12191999" cy="603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5622868"/>
            <a:ext cx="3137949" cy="1063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57088" y="6042850"/>
            <a:ext cx="3743325" cy="49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24-00-742" id="138" name="Google Shape;138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12750"/>
            <a:ext cx="12191999" cy="6032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0"/>
          <p:cNvSpPr txBox="1"/>
          <p:nvPr/>
        </p:nvSpPr>
        <p:spPr>
          <a:xfrm>
            <a:off x="572964" y="6075918"/>
            <a:ext cx="623887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i="1" lang="tr-TR"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Doğal gaz yerin derinliklerinden çıkarılır.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4-14 09-24-09-400" id="144" name="Google Shape;144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12750"/>
            <a:ext cx="12191999" cy="603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eması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eması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