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</p:sldIdLst>
  <p:sldSz cy="6858000" cx="12192000"/>
  <p:notesSz cx="6858000" cy="9144000"/>
  <p:embeddedFontLst>
    <p:embeddedFont>
      <p:font typeface="Quattrocento Sans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3" Type="http://schemas.openxmlformats.org/officeDocument/2006/relationships/font" Target="fonts/QuattrocentoSans-boldItalic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QuattrocentoSans-regular.fntdata"/><Relationship Id="rId82" Type="http://schemas.openxmlformats.org/officeDocument/2006/relationships/font" Target="fonts/QuattrocentoSans-italic.fntdata"/><Relationship Id="rId81" Type="http://schemas.openxmlformats.org/officeDocument/2006/relationships/font" Target="fonts/QuattrocentoSa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89c74602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789c74602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6.jpg"/><Relationship Id="rId4" Type="http://schemas.openxmlformats.org/officeDocument/2006/relationships/image" Target="../media/image6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9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0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8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3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4.png"/><Relationship Id="rId4" Type="http://schemas.openxmlformats.org/officeDocument/2006/relationships/image" Target="../media/image6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4.png"/><Relationship Id="rId4" Type="http://schemas.openxmlformats.org/officeDocument/2006/relationships/image" Target="../media/image6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5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6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4165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ctrTitle"/>
          </p:nvPr>
        </p:nvSpPr>
        <p:spPr>
          <a:xfrm>
            <a:off x="19050" y="2803441"/>
            <a:ext cx="8648701" cy="10247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b="1" lang="tr-TR" sz="5400">
                <a:solidFill>
                  <a:srgbClr val="FFFF00"/>
                </a:solidFill>
              </a:rPr>
              <a:t>İKLİM VE HAVA HAREKETLERİ</a:t>
            </a:r>
            <a:endParaRPr b="1" sz="5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32-636" id="147" name="Google Shape;14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52921"/>
            <a:ext cx="12192000" cy="673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51" y="5752713"/>
            <a:ext cx="81693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893186" y="5622424"/>
            <a:ext cx="1152313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Kendi etrafında dönen rüzgarlar küçükten büyüğe doğru </a:t>
            </a: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şeytan kulesi&lt;hortum&lt;kasırga </a:t>
            </a: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şeklindedir.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Basınç farkı ne kadar fazla olursa rüzgarın şiddeti o kadar fazla olur.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2-29-18-132"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40750" r="0" t="0"/>
          <a:stretch/>
        </p:blipFill>
        <p:spPr>
          <a:xfrm>
            <a:off x="2268415" y="257175"/>
            <a:ext cx="7223649" cy="66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4290645" y="257175"/>
            <a:ext cx="44928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Beaufort Ölçeği</a:t>
            </a:r>
            <a:endParaRPr sz="20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34-637"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738"/>
            <a:ext cx="12192000" cy="673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53-463" id="165" name="Google Shape;1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56-458" id="170" name="Google Shape;1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58-679" id="175" name="Google Shape;17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01-246" id="180" name="Google Shape;18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899845" y="1458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Meteoroglar tarafından kullanılan ölçüm aletleri: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257711" y="143007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     </a:t>
            </a: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Sıcaklık Ölçer (Termometre) :				             Nem Ölçer: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				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			Basınç Ölçer (Barometre):			</a:t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8394" y="4189726"/>
            <a:ext cx="2066073" cy="195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7137" y="1254838"/>
            <a:ext cx="2481210" cy="248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1236" y="1430070"/>
            <a:ext cx="2068531" cy="249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1161836" y="-818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Rüzgar Ölçer (Anemometre) :</a:t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1836" y="1148333"/>
            <a:ext cx="9777826" cy="547336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1459786" y="2058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attrocento Sans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Meteoroloji Balonları : </a:t>
            </a:r>
            <a:b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b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02" name="Google Shape;202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9786" y="1077762"/>
            <a:ext cx="8645864" cy="5122692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8-26-925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8738"/>
            <a:ext cx="12192000" cy="673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1-21 22-29-08-074" id="207" name="Google Shape;20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175"/>
            <a:ext cx="12192000" cy="634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15-141" id="212" name="Google Shape;21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16-949" id="217" name="Google Shape;2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19-702" id="222" name="Google Shape;22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2-071" id="227" name="Google Shape;22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4-008" id="232" name="Google Shape;23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0892"/>
            <a:ext cx="12192000" cy="6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7"/>
          <p:cNvSpPr txBox="1"/>
          <p:nvPr/>
        </p:nvSpPr>
        <p:spPr>
          <a:xfrm>
            <a:off x="3163400" y="1995069"/>
            <a:ext cx="38968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(Değişkenlik fazladır.)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7"/>
          <p:cNvSpPr txBox="1"/>
          <p:nvPr/>
        </p:nvSpPr>
        <p:spPr>
          <a:xfrm>
            <a:off x="5867400" y="2364401"/>
            <a:ext cx="49236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i="1"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Kesinlik bildirir. Çok fazla değişiklik göstermez.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7-085" id="239" name="Google Shape;23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8-581" id="244" name="Google Shape;24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29-913" id="249" name="Google Shape;2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1-199" id="254" name="Google Shape;2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648130" y="4814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tr-TR" sz="3200">
                <a:solidFill>
                  <a:srgbClr val="FF0000"/>
                </a:solidFill>
              </a:rPr>
              <a:t>Hava Basıncı ve Basınç Alanları :</a:t>
            </a:r>
            <a:br>
              <a:rPr lang="tr-TR" sz="3200">
                <a:solidFill>
                  <a:srgbClr val="FF0000"/>
                </a:solidFill>
              </a:rPr>
            </a:br>
            <a:endParaRPr sz="3200">
              <a:solidFill>
                <a:srgbClr val="FF0000"/>
              </a:solidFill>
            </a:endParaRPr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648130" y="1553359"/>
            <a:ext cx="6322888" cy="4647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Atmosferde bulunan gazların hareketi ve ağırlığı nedeniyle yeryüzünde ve kendi içinde bulunan cisimlerin birim yüzeyine uyguladığı dik kuvvete </a:t>
            </a: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açık hava basıncı</a:t>
            </a: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 denir.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Atmosferdeki hava olaylarının nedeni, sıcak ve soğuk havanın yerleşim bölgeleri üzerinde yaptığı basınçtır ve sıcaklık farklılığından dolayı atmosferde </a:t>
            </a: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alçak ve yüksek hava basınç alanı</a:t>
            </a: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 oluşur. Basıncın değişmesini ise sıcaklık değişimleri sağlar. Hava sıcaklığının değişmesinin nedeni Güneş ışınlarının Dünya’ya geliş açılarının değişmesidir.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8895" y="1553359"/>
            <a:ext cx="4848058" cy="4256677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2-481" id="259" name="Google Shape;25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3-637" id="264" name="Google Shape;26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4-648" id="269" name="Google Shape;26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7-435" id="274" name="Google Shape;27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38-700" id="279" name="Google Shape;2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0-341" id="284" name="Google Shape;28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2-183" id="289" name="Google Shape;28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3-670" id="294" name="Google Shape;29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45-198" id="299" name="Google Shape;29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1-574" id="304" name="Google Shape;30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tr-TR" sz="3200">
                <a:solidFill>
                  <a:srgbClr val="FF0000"/>
                </a:solidFill>
              </a:rPr>
              <a:t>Alçak Basınç Alanı: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766281" y="1445481"/>
            <a:ext cx="63179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Güneşin ısı etkisiyle ısınan yeryüzü, üzerinde bulunan havayı ısıtır. Isınan hava yükselir. Isınan hava yükseldikçe yüzeye uyguladığı basınç da azalır. </a:t>
            </a:r>
            <a:b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Hava sıcaklığının arttığı yerlerde alçak basınç alanı oluşur .</a:t>
            </a:r>
            <a:br>
              <a:rPr lang="tr-TR"/>
            </a:b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9022" y="878439"/>
            <a:ext cx="4269533" cy="476720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3-482" id="309" name="Google Shape;30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5-348" id="314" name="Google Shape;31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7-334" id="319" name="Google Shape;31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39-58-695" id="324" name="Google Shape;32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92100"/>
            <a:ext cx="12192000" cy="62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6"/>
          <p:cNvSpPr txBox="1"/>
          <p:nvPr>
            <p:ph type="ctrTitle"/>
          </p:nvPr>
        </p:nvSpPr>
        <p:spPr>
          <a:xfrm>
            <a:off x="1263881" y="138430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tr-TR">
                <a:solidFill>
                  <a:srgbClr val="FF0000"/>
                </a:solidFill>
              </a:rPr>
              <a:t>DEĞERLENDİRME SORULARI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4-037" id="334" name="Google Shape;33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5-892" id="339" name="Google Shape;33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7-439" id="344" name="Google Shape;34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9-133" id="349" name="Google Shape;3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0-826" id="354" name="Google Shape;35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tr-TR" sz="3200">
                <a:solidFill>
                  <a:srgbClr val="FF0000"/>
                </a:solidFill>
              </a:rPr>
              <a:t>Alçak Basınç Alanının Sonuçları: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Yükselici hava hareketi vardır.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Hava genellikle bulutludur.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Birkaç saat yada birkaç gün içerisinde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yağış görülme ihtimali yüksektir.</a:t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1058" y="1556533"/>
            <a:ext cx="3341253" cy="4325421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2-522" id="359" name="Google Shape;35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0-54-360" id="364" name="Google Shape;36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0-58-439" id="369" name="Google Shape;36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0-489" id="374" name="Google Shape;37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2-038" id="379" name="Google Shape;3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7-288" id="384" name="Google Shape;38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18-890" id="389" name="Google Shape;38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7-789" id="394" name="Google Shape;39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9-658" id="399" name="Google Shape;39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4-927" id="404" name="Google Shape;404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766281" y="3254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Yüksek Basınç Alanı: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766281" y="1445481"/>
            <a:ext cx="63179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Soğuyan hava alçalır. Soğuyan hava alçaldıkça havadaki yüzeye uyguladığı basınç da artar. Bu nedenle sıcaklık azaldıkça yüksek basınç alanı oluşur.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200"/>
              <a:buNone/>
            </a:pP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Hava sıcaklığının azaldığı yerlerde yüksek basınç alanı oluşur.</a:t>
            </a:r>
            <a:br>
              <a:rPr lang="tr-TR"/>
            </a:b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0572" y="988182"/>
            <a:ext cx="4145270" cy="4640228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26-819" id="409" name="Google Shape;40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44-219" id="414" name="Google Shape;414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45-683" id="419" name="Google Shape;41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7-29 18-11-18-432" id="424" name="Google Shape;42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7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7-29 18-11-19-832" id="430" name="Google Shape;43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7-047" id="435" name="Google Shape;43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8-692" id="440" name="Google Shape;4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4-214" id="445" name="Google Shape;44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2-05-692" id="450" name="Google Shape;45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311" y="313890"/>
            <a:ext cx="5925377" cy="623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7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838200" y="5449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Quattrocento Sans"/>
              <a:buNone/>
            </a:pPr>
            <a:r>
              <a:rPr lang="tr-TR" sz="28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Yüksek Basınç Alanının Sonuçları:</a:t>
            </a:r>
            <a:endParaRPr sz="28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Alçalıcı hava hareketi vardır.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Hava genellikle açıktır ve güneşlidir.</a:t>
            </a:r>
            <a:endParaRPr sz="220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lang="tr-TR" sz="2200">
                <a:latin typeface="Quattrocento Sans"/>
                <a:ea typeface="Quattrocento Sans"/>
                <a:cs typeface="Quattrocento Sans"/>
                <a:sym typeface="Quattrocento Sans"/>
              </a:rPr>
              <a:t>Yağış görülme ihtimali düşüktür.</a:t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5038" y="1392145"/>
            <a:ext cx="3413173" cy="4294599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311" y="313890"/>
            <a:ext cx="5925377" cy="623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140542" cy="47194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82"/>
          <p:cNvSpPr/>
          <p:nvPr/>
        </p:nvSpPr>
        <p:spPr>
          <a:xfrm>
            <a:off x="5889380" y="5801927"/>
            <a:ext cx="413100" cy="3537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0-478" id="468" name="Google Shape;46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02-132" id="473" name="Google Shape;47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1288"/>
            <a:ext cx="12192001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0-327" id="478" name="Google Shape;478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1-51-995" id="483" name="Google Shape;48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488"/>
            <a:ext cx="12192000" cy="667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322" y="944663"/>
            <a:ext cx="9127355" cy="57643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1695236" y="176492"/>
            <a:ext cx="97501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Alçak Basınç Alanı ve Yüksek Basınç Alanı Arasındaki Hava Hareketi:</a:t>
            </a:r>
            <a:endParaRPr sz="2200">
              <a:solidFill>
                <a:srgbClr val="FF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2291137" y="130258"/>
            <a:ext cx="97501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Rüzgar, yüksek basınç alanından alçak basınç alanına doğru oluşur.</a:t>
            </a:r>
            <a:endParaRPr sz="2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1705" y="130258"/>
            <a:ext cx="507715" cy="52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2467" y="656918"/>
            <a:ext cx="12192000" cy="6072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