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Lst>
  <p:sldSz cy="6858000" cx="12192000"/>
  <p:notesSz cx="6858000" cy="9144000"/>
  <p:embeddedFontLst>
    <p:embeddedFont>
      <p:font typeface="Quattrocento Sans"/>
      <p:regular r:id="rId95"/>
      <p:bold r:id="rId96"/>
      <p:italic r:id="rId97"/>
      <p:boldItalic r:id="rId9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QuattrocentoSans-regular.fntdata"/><Relationship Id="rId94" Type="http://schemas.openxmlformats.org/officeDocument/2006/relationships/slide" Target="slides/slide89.xml"/><Relationship Id="rId97" Type="http://schemas.openxmlformats.org/officeDocument/2006/relationships/font" Target="fonts/QuattrocentoSans-italic.fntdata"/><Relationship Id="rId96" Type="http://schemas.openxmlformats.org/officeDocument/2006/relationships/font" Target="fonts/QuattrocentoSans-bold.fntdata"/><Relationship Id="rId11" Type="http://schemas.openxmlformats.org/officeDocument/2006/relationships/slide" Target="slides/slide6.xml"/><Relationship Id="rId10" Type="http://schemas.openxmlformats.org/officeDocument/2006/relationships/slide" Target="slides/slide5.xml"/><Relationship Id="rId98" Type="http://schemas.openxmlformats.org/officeDocument/2006/relationships/font" Target="fonts/QuattrocentoSans-boldItalic.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aa96d628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aa96d628d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aa96d628d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aa96d628d4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aa96d628d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aa96d628d4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aa96d628d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aa96d628d4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aa96d628d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aa96d628d4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aa96d628d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aa96d628d4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aa96d628d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aa96d628d4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aa96d628d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aa96d628d4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aa96d628d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aa96d628d4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aa96d628d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aa96d628d4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aa96d628d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aa96d628d4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aa96d628d4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aa96d628d4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aa96d628d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aa96d628d4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aa96d628d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aa96d628d4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Quattrocento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81000" lvl="1" marL="914400" algn="l">
              <a:lnSpc>
                <a:spcPct val="90000"/>
              </a:lnSpc>
              <a:spcBef>
                <a:spcPts val="500"/>
              </a:spcBef>
              <a:spcAft>
                <a:spcPts val="0"/>
              </a:spcAft>
              <a:buClr>
                <a:schemeClr val="dk1"/>
              </a:buClr>
              <a:buSzPts val="24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23" name="Shape 23"/>
        <p:cNvGrpSpPr/>
        <p:nvPr/>
      </p:nvGrpSpPr>
      <p:grpSpPr>
        <a:xfrm>
          <a:off x="0" y="0"/>
          <a:ext cx="0" cy="0"/>
          <a:chOff x="0" y="0"/>
          <a:chExt cx="0" cy="0"/>
        </a:xfrm>
      </p:grpSpPr>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Quattrocento Sans"/>
                <a:ea typeface="Quattrocento Sans"/>
                <a:cs typeface="Quattrocento Sans"/>
                <a:sym typeface="Quattrocento Sans"/>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Quattrocento Sans"/>
                <a:ea typeface="Quattrocento Sans"/>
                <a:cs typeface="Quattrocento Sans"/>
                <a:sym typeface="Quattrocento Sans"/>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jpg"/><Relationship Id="rId4" Type="http://schemas.openxmlformats.org/officeDocument/2006/relationships/hyperlink" Target="https://drive.google.com/file/d/1PkXCwwZXU0SI7vYd1r2rfrSAZ-GgXOB6/view?usp=sharing" TargetMode="External"/><Relationship Id="rId5"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drive.google.com/file/d/1J7y64L4KDnJgphybIbC7hbckNBTZmm99/view?usp=sharing" TargetMode="Externa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0.jpg"/><Relationship Id="rId4" Type="http://schemas.openxmlformats.org/officeDocument/2006/relationships/hyperlink" Target="https://drive.google.com/file/d/16q8XIjzfj3QnHi7rXSad-_FGEWN9WuGV/view?usp=sharing" TargetMode="External"/><Relationship Id="rId5"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0.png"/><Relationship Id="rId4" Type="http://schemas.openxmlformats.org/officeDocument/2006/relationships/image" Target="../media/image45.png"/><Relationship Id="rId5" Type="http://schemas.openxmlformats.org/officeDocument/2006/relationships/image" Target="../media/image42.png"/><Relationship Id="rId6"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5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4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4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4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50.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5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49.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57.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5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5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5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5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5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5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5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55.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55.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5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5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6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6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6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6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63.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6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0" l="0" r="0" t="0"/>
          <a:stretch/>
        </p:blipFill>
        <p:spPr>
          <a:xfrm>
            <a:off x="2187943" y="70338"/>
            <a:ext cx="7158279" cy="5699463"/>
          </a:xfrm>
          <a:prstGeom prst="rect">
            <a:avLst/>
          </a:prstGeom>
          <a:noFill/>
          <a:ln>
            <a:noFill/>
          </a:ln>
        </p:spPr>
      </p:pic>
      <p:sp>
        <p:nvSpPr>
          <p:cNvPr id="85" name="Google Shape;85;p13"/>
          <p:cNvSpPr txBox="1"/>
          <p:nvPr>
            <p:ph type="ctrTitle"/>
          </p:nvPr>
        </p:nvSpPr>
        <p:spPr>
          <a:xfrm>
            <a:off x="1260230" y="4152839"/>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0000"/>
              </a:buClr>
              <a:buSzPts val="4400"/>
              <a:buFont typeface="Comic Sans MS"/>
              <a:buNone/>
            </a:pPr>
            <a:r>
              <a:rPr lang="tr-TR" sz="4400">
                <a:solidFill>
                  <a:srgbClr val="FF0000"/>
                </a:solidFill>
                <a:latin typeface="Comic Sans MS"/>
                <a:ea typeface="Comic Sans MS"/>
                <a:cs typeface="Comic Sans MS"/>
                <a:sym typeface="Comic Sans MS"/>
              </a:rPr>
              <a:t>SİSTEMLERİN SAĞLIĞI</a:t>
            </a:r>
            <a:endParaRPr sz="4400">
              <a:solidFill>
                <a:srgbClr val="FF0000"/>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idx="1" type="body"/>
          </p:nvPr>
        </p:nvSpPr>
        <p:spPr>
          <a:xfrm>
            <a:off x="621890" y="1009547"/>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b="1" lang="tr-TR"/>
              <a:t>Damar tıkanıklığı:</a:t>
            </a:r>
            <a:r>
              <a:rPr lang="tr-TR"/>
              <a:t> Damarların kireçlenme, kolesterol gibi etkenlerle içten daralması sonucu ortaya çıkar. Damar tıkanıklığı kalp damarlarında olursa kalp krizi, beyin damarlarını etkilerse inme, felç gibi ciddi sorunların yaşanmasına neden olur.</a:t>
            </a:r>
            <a:endParaRPr/>
          </a:p>
          <a:p>
            <a:pPr indent="-76200" lvl="0" marL="228600" rtl="0" algn="l">
              <a:lnSpc>
                <a:spcPct val="90000"/>
              </a:lnSpc>
              <a:spcBef>
                <a:spcPts val="10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400"/>
              <a:buChar char="•"/>
            </a:pPr>
            <a:r>
              <a:rPr b="1" lang="tr-TR"/>
              <a:t>Yüksek tansiyon: </a:t>
            </a:r>
            <a:r>
              <a:rPr lang="tr-TR"/>
              <a:t>Dolaşımdaki kan basıncının yüksek olması sonucu ortaya çıkan dolaşım sistemi hastalığıdır.</a:t>
            </a:r>
            <a:endParaRPr/>
          </a:p>
          <a:p>
            <a:pPr indent="-76200" lvl="0" marL="228600" rtl="0" algn="l">
              <a:lnSpc>
                <a:spcPct val="90000"/>
              </a:lnSpc>
              <a:spcBef>
                <a:spcPts val="10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400"/>
              <a:buChar char="•"/>
            </a:pPr>
            <a:r>
              <a:rPr b="1" lang="tr-TR"/>
              <a:t>AIDS: </a:t>
            </a:r>
            <a:r>
              <a:rPr lang="tr-TR"/>
              <a:t>Hastalığın etkeni olan HIV virüsünün vücuda bulaşması ve kan yoluyla bütün vücuda yayılması AIDS hastalığına neden olmaktadır.</a:t>
            </a:r>
            <a:endParaRPr/>
          </a:p>
          <a:p>
            <a:pPr indent="-76200" lvl="0" marL="228600" rtl="0" algn="l">
              <a:lnSpc>
                <a:spcPct val="90000"/>
              </a:lnSpc>
              <a:spcBef>
                <a:spcPts val="1000"/>
              </a:spcBef>
              <a:spcAft>
                <a:spcPts val="0"/>
              </a:spcAft>
              <a:buClr>
                <a:schemeClr val="dk1"/>
              </a:buClr>
              <a:buSzPts val="2400"/>
              <a:buNone/>
            </a:pPr>
            <a:r>
              <a:t/>
            </a:r>
            <a:endParaRPr/>
          </a:p>
          <a:p>
            <a:pPr indent="-76200" lvl="0" marL="228600" rtl="0" algn="l">
              <a:lnSpc>
                <a:spcPct val="90000"/>
              </a:lnSpc>
              <a:spcBef>
                <a:spcPts val="1000"/>
              </a:spcBef>
              <a:spcAft>
                <a:spcPts val="0"/>
              </a:spcAft>
              <a:buClr>
                <a:schemeClr val="dk1"/>
              </a:buClr>
              <a:buSzPts val="24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descr="bandicam 2018-03-01 15-04-13-762" id="141" name="Google Shape;141;p23"/>
          <p:cNvPicPr preferRelativeResize="0"/>
          <p:nvPr/>
        </p:nvPicPr>
        <p:blipFill rotWithShape="1">
          <a:blip r:embed="rId3">
            <a:alphaModFix/>
          </a:blip>
          <a:srcRect b="0" l="0" r="0" t="0"/>
          <a:stretch/>
        </p:blipFill>
        <p:spPr>
          <a:xfrm>
            <a:off x="0" y="401638"/>
            <a:ext cx="12192000" cy="60531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idx="1" type="body"/>
          </p:nvPr>
        </p:nvSpPr>
        <p:spPr>
          <a:xfrm>
            <a:off x="618392" y="1214511"/>
            <a:ext cx="10515600" cy="5047123"/>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220"/>
              <a:buNone/>
            </a:pPr>
            <a:r>
              <a:rPr b="1" lang="tr-TR" sz="2220"/>
              <a:t>Zatürre: </a:t>
            </a:r>
            <a:r>
              <a:rPr lang="tr-TR" sz="2220"/>
              <a:t>Belirtileri, sancı, ateş ve öksürüktür. Bu hastalık tehlikeli bir akciğer hastalığıdır. Hastalığa, virüs, bakteri veya mantar gibi mikroorganizmalar sebep olurlar. </a:t>
            </a:r>
            <a:endParaRPr sz="2220"/>
          </a:p>
          <a:p>
            <a:pPr indent="0" lvl="0" marL="0" rtl="0" algn="l">
              <a:lnSpc>
                <a:spcPct val="80000"/>
              </a:lnSpc>
              <a:spcBef>
                <a:spcPts val="1000"/>
              </a:spcBef>
              <a:spcAft>
                <a:spcPts val="0"/>
              </a:spcAft>
              <a:buClr>
                <a:schemeClr val="dk1"/>
              </a:buClr>
              <a:buSzPts val="2220"/>
              <a:buNone/>
            </a:pPr>
            <a:r>
              <a:rPr b="1" lang="tr-TR" sz="2220"/>
              <a:t>Verem(tüberküloz): </a:t>
            </a:r>
            <a:r>
              <a:rPr lang="tr-TR" sz="2220"/>
              <a:t>Bakteriyel bir hastalıktır ve genellikle akciğerleri tutar. Bu hastalığın, akciğer dokusu iltihabı, ateş, doku kaybı, öksürük ve balgam çıkarma gibi belirtileri vardır. </a:t>
            </a:r>
            <a:endParaRPr sz="2220"/>
          </a:p>
          <a:p>
            <a:pPr indent="0" lvl="0" marL="0" rtl="0" algn="l">
              <a:lnSpc>
                <a:spcPct val="80000"/>
              </a:lnSpc>
              <a:spcBef>
                <a:spcPts val="1000"/>
              </a:spcBef>
              <a:spcAft>
                <a:spcPts val="0"/>
              </a:spcAft>
              <a:buClr>
                <a:schemeClr val="dk1"/>
              </a:buClr>
              <a:buSzPts val="2220"/>
              <a:buNone/>
            </a:pPr>
            <a:r>
              <a:rPr b="1" lang="tr-TR" sz="2220"/>
              <a:t>Astım: </a:t>
            </a:r>
            <a:r>
              <a:rPr lang="tr-TR" sz="2220"/>
              <a:t>Bu hastalık solunum yollarını meydana getiren bronşların kasılarak daralması, bronş zarının şişmesi veya balgam gibi yapışkan sıvıların hava yollarını tıkaması ve aşırı duyarlılık sonucunda solunum güçlüğüne sebebiyet veren bir solunum yolu hastalığıdır ve bu hastalığın nedeni tam olarak bilinmemektedir. </a:t>
            </a:r>
            <a:endParaRPr sz="2220"/>
          </a:p>
          <a:p>
            <a:pPr indent="0" lvl="0" marL="0" rtl="0" algn="l">
              <a:lnSpc>
                <a:spcPct val="80000"/>
              </a:lnSpc>
              <a:spcBef>
                <a:spcPts val="1000"/>
              </a:spcBef>
              <a:spcAft>
                <a:spcPts val="0"/>
              </a:spcAft>
              <a:buClr>
                <a:schemeClr val="dk1"/>
              </a:buClr>
              <a:buSzPts val="2220"/>
              <a:buNone/>
            </a:pPr>
            <a:r>
              <a:rPr b="1" lang="tr-TR" sz="2220"/>
              <a:t>Bronşit:</a:t>
            </a:r>
            <a:r>
              <a:rPr lang="tr-TR" sz="2220"/>
              <a:t> Akciğerlerdeki bronşları tutan iltihaptan kaynaklanan bir solunum yolu hastalığıdır.</a:t>
            </a:r>
            <a:endParaRPr/>
          </a:p>
          <a:p>
            <a:pPr indent="0" lvl="0" marL="0" rtl="0" algn="l">
              <a:lnSpc>
                <a:spcPct val="80000"/>
              </a:lnSpc>
              <a:spcBef>
                <a:spcPts val="1000"/>
              </a:spcBef>
              <a:spcAft>
                <a:spcPts val="0"/>
              </a:spcAft>
              <a:buClr>
                <a:schemeClr val="dk1"/>
              </a:buClr>
              <a:buSzPts val="2220"/>
              <a:buNone/>
            </a:pPr>
            <a:r>
              <a:rPr b="1" lang="tr-TR" sz="2220"/>
              <a:t>Grip: </a:t>
            </a:r>
            <a:r>
              <a:rPr lang="tr-TR" sz="2220"/>
              <a:t>Virüs kaynaklı bir solunum yolu hastalığıdır. Hastalık, çok bulaşıcıdır ve genellikle hasta olan bir kişinin öksürmesi, hapşırması, el teması yoluyla başkalarına geçer. </a:t>
            </a:r>
            <a:endParaRPr/>
          </a:p>
          <a:p>
            <a:pPr indent="0" lvl="0" marL="0" rtl="0" algn="l">
              <a:lnSpc>
                <a:spcPct val="80000"/>
              </a:lnSpc>
              <a:spcBef>
                <a:spcPts val="1000"/>
              </a:spcBef>
              <a:spcAft>
                <a:spcPts val="0"/>
              </a:spcAft>
              <a:buClr>
                <a:schemeClr val="dk1"/>
              </a:buClr>
              <a:buSzPts val="2220"/>
              <a:buNone/>
            </a:pPr>
            <a:r>
              <a:t/>
            </a:r>
            <a:endParaRPr sz="2220"/>
          </a:p>
          <a:p>
            <a:pPr indent="0" lvl="0" marL="0" rtl="0" algn="l">
              <a:lnSpc>
                <a:spcPct val="80000"/>
              </a:lnSpc>
              <a:spcBef>
                <a:spcPts val="1000"/>
              </a:spcBef>
              <a:spcAft>
                <a:spcPts val="0"/>
              </a:spcAft>
              <a:buClr>
                <a:schemeClr val="dk1"/>
              </a:buClr>
              <a:buSzPts val="2220"/>
              <a:buNone/>
            </a:pPr>
            <a:r>
              <a:t/>
            </a:r>
            <a:endParaRPr sz="2220"/>
          </a:p>
          <a:p>
            <a:pPr indent="0" lvl="0" marL="0" rtl="0" algn="l">
              <a:lnSpc>
                <a:spcPct val="80000"/>
              </a:lnSpc>
              <a:spcBef>
                <a:spcPts val="1000"/>
              </a:spcBef>
              <a:spcAft>
                <a:spcPts val="0"/>
              </a:spcAft>
              <a:buClr>
                <a:schemeClr val="dk1"/>
              </a:buClr>
              <a:buSzPts val="2220"/>
              <a:buNone/>
            </a:pPr>
            <a:r>
              <a:t/>
            </a:r>
            <a:endParaRPr sz="2220"/>
          </a:p>
          <a:p>
            <a:pPr indent="0" lvl="0" marL="0" rtl="0" algn="l">
              <a:lnSpc>
                <a:spcPct val="80000"/>
              </a:lnSpc>
              <a:spcBef>
                <a:spcPts val="1000"/>
              </a:spcBef>
              <a:spcAft>
                <a:spcPts val="0"/>
              </a:spcAft>
              <a:buClr>
                <a:schemeClr val="dk1"/>
              </a:buClr>
              <a:buSzPts val="2220"/>
              <a:buNone/>
            </a:pPr>
            <a:r>
              <a:t/>
            </a:r>
            <a:endParaRPr sz="2220"/>
          </a:p>
        </p:txBody>
      </p:sp>
      <p:sp>
        <p:nvSpPr>
          <p:cNvPr id="147" name="Google Shape;147;p24"/>
          <p:cNvSpPr txBox="1"/>
          <p:nvPr>
            <p:ph type="title"/>
          </p:nvPr>
        </p:nvSpPr>
        <p:spPr>
          <a:xfrm>
            <a:off x="732692" y="133878"/>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Quattrocento Sans"/>
              <a:buNone/>
            </a:pPr>
            <a:r>
              <a:rPr lang="tr-TR">
                <a:solidFill>
                  <a:srgbClr val="FF0000"/>
                </a:solidFill>
              </a:rPr>
              <a:t>Solunum Sistemi Rahatsızlıkları</a:t>
            </a:r>
            <a:endParaRPr>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bandicam 2018-04-20 20-08-59-794" id="152" name="Google Shape;152;p25"/>
          <p:cNvPicPr preferRelativeResize="0"/>
          <p:nvPr/>
        </p:nvPicPr>
        <p:blipFill rotWithShape="1">
          <a:blip r:embed="rId3">
            <a:alphaModFix/>
          </a:blip>
          <a:srcRect b="0" l="0" r="0" t="0"/>
          <a:stretch/>
        </p:blipFill>
        <p:spPr>
          <a:xfrm>
            <a:off x="0" y="277813"/>
            <a:ext cx="12192000" cy="63007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bandicam 2018-04-20 20-09-25-460" id="157" name="Google Shape;157;p26"/>
          <p:cNvPicPr preferRelativeResize="0"/>
          <p:nvPr/>
        </p:nvPicPr>
        <p:blipFill rotWithShape="1">
          <a:blip r:embed="rId3">
            <a:alphaModFix/>
          </a:blip>
          <a:srcRect b="0" l="0" r="0" t="0"/>
          <a:stretch/>
        </p:blipFill>
        <p:spPr>
          <a:xfrm>
            <a:off x="0" y="277813"/>
            <a:ext cx="12192000" cy="63007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bandicam 2018-04-20 20-09-27-228" id="162" name="Google Shape;162;p27"/>
          <p:cNvPicPr preferRelativeResize="0"/>
          <p:nvPr/>
        </p:nvPicPr>
        <p:blipFill rotWithShape="1">
          <a:blip r:embed="rId3">
            <a:alphaModFix/>
          </a:blip>
          <a:srcRect b="0" l="0" r="0" t="0"/>
          <a:stretch/>
        </p:blipFill>
        <p:spPr>
          <a:xfrm>
            <a:off x="0" y="277813"/>
            <a:ext cx="12192000" cy="63007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bandicam 2018-04-20 20-09-28-918" id="167" name="Google Shape;167;p28"/>
          <p:cNvPicPr preferRelativeResize="0"/>
          <p:nvPr/>
        </p:nvPicPr>
        <p:blipFill rotWithShape="1">
          <a:blip r:embed="rId3">
            <a:alphaModFix/>
          </a:blip>
          <a:srcRect b="0" l="0" r="0" t="0"/>
          <a:stretch/>
        </p:blipFill>
        <p:spPr>
          <a:xfrm>
            <a:off x="0" y="277813"/>
            <a:ext cx="12192000" cy="63007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bandicam 2018-04-20 20-09-30-366" id="172" name="Google Shape;172;p29"/>
          <p:cNvPicPr preferRelativeResize="0"/>
          <p:nvPr/>
        </p:nvPicPr>
        <p:blipFill rotWithShape="1">
          <a:blip r:embed="rId3">
            <a:alphaModFix/>
          </a:blip>
          <a:srcRect b="0" l="0" r="0" t="0"/>
          <a:stretch/>
        </p:blipFill>
        <p:spPr>
          <a:xfrm>
            <a:off x="0" y="277813"/>
            <a:ext cx="12192000" cy="63007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bandicam 2018-04-20 20-09-31-655" id="177" name="Google Shape;177;p30"/>
          <p:cNvPicPr preferRelativeResize="0"/>
          <p:nvPr/>
        </p:nvPicPr>
        <p:blipFill rotWithShape="1">
          <a:blip r:embed="rId3">
            <a:alphaModFix/>
          </a:blip>
          <a:srcRect b="0" l="0" r="0" t="0"/>
          <a:stretch/>
        </p:blipFill>
        <p:spPr>
          <a:xfrm>
            <a:off x="0" y="277813"/>
            <a:ext cx="12192000" cy="63007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bandicam 2018-04-20 20-09-33-066" id="182" name="Google Shape;182;p31"/>
          <p:cNvPicPr preferRelativeResize="0"/>
          <p:nvPr/>
        </p:nvPicPr>
        <p:blipFill rotWithShape="1">
          <a:blip r:embed="rId3">
            <a:alphaModFix/>
          </a:blip>
          <a:srcRect b="0" l="0" r="0" t="0"/>
          <a:stretch/>
        </p:blipFill>
        <p:spPr>
          <a:xfrm>
            <a:off x="0" y="277813"/>
            <a:ext cx="12192000" cy="63007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Quattrocento Sans"/>
              <a:buNone/>
            </a:pPr>
            <a:r>
              <a:rPr lang="tr-TR">
                <a:solidFill>
                  <a:srgbClr val="FF0000"/>
                </a:solidFill>
              </a:rPr>
              <a:t>Destek ve Hareket Sistemi Rahatsızlıkları</a:t>
            </a:r>
            <a:endParaRPr>
              <a:solidFill>
                <a:srgbClr val="FF0000"/>
              </a:solidFill>
            </a:endParaRPr>
          </a:p>
        </p:txBody>
      </p:sp>
      <p:sp>
        <p:nvSpPr>
          <p:cNvPr id="91" name="Google Shape;91;p14"/>
          <p:cNvSpPr txBox="1"/>
          <p:nvPr>
            <p:ph idx="1" type="body"/>
          </p:nvPr>
        </p:nvSpPr>
        <p:spPr>
          <a:xfrm>
            <a:off x="618392" y="1690688"/>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b="1" lang="tr-TR"/>
              <a:t>Romatizma:</a:t>
            </a:r>
            <a:r>
              <a:rPr lang="tr-TR"/>
              <a:t> Sürekli hareketsiz kalan bir insanda eklem yerlerinde kireçlenmeler görülür. Bununla birlikte kireçlenmelerin olduğu bölgelerde ağrılar meydana gelir.</a:t>
            </a:r>
            <a:endParaRPr/>
          </a:p>
          <a:p>
            <a:pPr indent="-76200" lvl="0" marL="228600" rtl="0" algn="l">
              <a:lnSpc>
                <a:spcPct val="90000"/>
              </a:lnSpc>
              <a:spcBef>
                <a:spcPts val="10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400"/>
              <a:buChar char="•"/>
            </a:pPr>
            <a:r>
              <a:rPr b="1" lang="tr-TR"/>
              <a:t>Kırıklar: </a:t>
            </a:r>
            <a:r>
              <a:rPr lang="tr-TR"/>
              <a:t>Kemiklerin üzerine ya da diğer dokulara etkisi olan darbeler ve çarpmalar sonrasında kemik dokusu bütünlüğünün bozulması olayıdır. </a:t>
            </a:r>
            <a:endParaRPr/>
          </a:p>
          <a:p>
            <a:pPr indent="-76200" lvl="0" marL="228600" rtl="0" algn="l">
              <a:lnSpc>
                <a:spcPct val="90000"/>
              </a:lnSpc>
              <a:spcBef>
                <a:spcPts val="10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400"/>
              <a:buChar char="•"/>
            </a:pPr>
            <a:r>
              <a:rPr b="1" lang="tr-TR"/>
              <a:t>Kemik İltihapları:</a:t>
            </a:r>
            <a:r>
              <a:rPr lang="tr-TR"/>
              <a:t> Kemik dokusunu etkileyen bu iltihaplanmalar kimyasal kaynaklı, mikrobik ya da asalaklara bağlı olarak gerçekleşebilir. Tedavisi genel olarak alçı uygulanması veya antibiyotik kullanılması olarak yapılır.</a:t>
            </a:r>
            <a:endParaRPr/>
          </a:p>
          <a:p>
            <a:pPr indent="-76200" lvl="0" marL="228600" rtl="0" algn="l">
              <a:lnSpc>
                <a:spcPct val="90000"/>
              </a:lnSpc>
              <a:spcBef>
                <a:spcPts val="1000"/>
              </a:spcBef>
              <a:spcAft>
                <a:spcPts val="0"/>
              </a:spcAft>
              <a:buClr>
                <a:schemeClr val="dk1"/>
              </a:buClr>
              <a:buSzPts val="24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bandicam 2018-04-20 20-09-35-358" id="187" name="Google Shape;187;p32"/>
          <p:cNvPicPr preferRelativeResize="0"/>
          <p:nvPr/>
        </p:nvPicPr>
        <p:blipFill rotWithShape="1">
          <a:blip r:embed="rId3">
            <a:alphaModFix/>
          </a:blip>
          <a:srcRect b="0" l="0" r="0" t="0"/>
          <a:stretch/>
        </p:blipFill>
        <p:spPr>
          <a:xfrm>
            <a:off x="0" y="277813"/>
            <a:ext cx="12192000" cy="63007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bandicam 2018-04-20 20-09-36-863" id="192" name="Google Shape;192;p33"/>
          <p:cNvPicPr preferRelativeResize="0"/>
          <p:nvPr/>
        </p:nvPicPr>
        <p:blipFill rotWithShape="1">
          <a:blip r:embed="rId3">
            <a:alphaModFix/>
          </a:blip>
          <a:srcRect b="0" l="0" r="0" t="0"/>
          <a:stretch/>
        </p:blipFill>
        <p:spPr>
          <a:xfrm>
            <a:off x="0" y="277813"/>
            <a:ext cx="12192000" cy="63007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descr="bandicam 2018-04-20 20-09-38-442" id="197" name="Google Shape;197;p34"/>
          <p:cNvPicPr preferRelativeResize="0"/>
          <p:nvPr/>
        </p:nvPicPr>
        <p:blipFill rotWithShape="1">
          <a:blip r:embed="rId3">
            <a:alphaModFix/>
          </a:blip>
          <a:srcRect b="0" l="0" r="0" t="0"/>
          <a:stretch/>
        </p:blipFill>
        <p:spPr>
          <a:xfrm>
            <a:off x="0" y="277813"/>
            <a:ext cx="12192000" cy="63007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bandicam 2018-01-21 10-30-06-114" id="202" name="Google Shape;202;p35"/>
          <p:cNvPicPr preferRelativeResize="0"/>
          <p:nvPr/>
        </p:nvPicPr>
        <p:blipFill rotWithShape="1">
          <a:blip r:embed="rId3">
            <a:alphaModFix/>
          </a:blip>
          <a:srcRect b="0" l="0" r="0" t="0"/>
          <a:stretch/>
        </p:blipFill>
        <p:spPr>
          <a:xfrm>
            <a:off x="0" y="149225"/>
            <a:ext cx="12192000" cy="65579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bandicam 2018-01-21 10-30-08-810" id="207" name="Google Shape;207;p36"/>
          <p:cNvPicPr preferRelativeResize="0"/>
          <p:nvPr/>
        </p:nvPicPr>
        <p:blipFill rotWithShape="1">
          <a:blip r:embed="rId3">
            <a:alphaModFix/>
          </a:blip>
          <a:srcRect b="0" l="0" r="0" t="0"/>
          <a:stretch/>
        </p:blipFill>
        <p:spPr>
          <a:xfrm>
            <a:off x="0" y="149225"/>
            <a:ext cx="12192000" cy="6557963"/>
          </a:xfrm>
          <a:prstGeom prst="rect">
            <a:avLst/>
          </a:prstGeom>
          <a:noFill/>
          <a:ln>
            <a:noFill/>
          </a:ln>
        </p:spPr>
      </p:pic>
      <p:pic>
        <p:nvPicPr>
          <p:cNvPr id="208" name="Google Shape;208;p36">
            <a:hlinkClick r:id="rId4"/>
          </p:cNvPr>
          <p:cNvPicPr preferRelativeResize="0"/>
          <p:nvPr/>
        </p:nvPicPr>
        <p:blipFill>
          <a:blip r:embed="rId5">
            <a:alphaModFix/>
          </a:blip>
          <a:stretch>
            <a:fillRect/>
          </a:stretch>
        </p:blipFill>
        <p:spPr>
          <a:xfrm>
            <a:off x="11231850" y="5669650"/>
            <a:ext cx="671350" cy="6713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bandicam 2018-01-21 10-30-14-060" id="213" name="Google Shape;213;p37"/>
          <p:cNvPicPr preferRelativeResize="0"/>
          <p:nvPr/>
        </p:nvPicPr>
        <p:blipFill rotWithShape="1">
          <a:blip r:embed="rId3">
            <a:alphaModFix/>
          </a:blip>
          <a:srcRect b="0" l="0" r="0" t="0"/>
          <a:stretch/>
        </p:blipFill>
        <p:spPr>
          <a:xfrm>
            <a:off x="0" y="149225"/>
            <a:ext cx="12192000" cy="655796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bandicam 2018-01-21 10-30-18-869" id="218" name="Google Shape;218;p38"/>
          <p:cNvPicPr preferRelativeResize="0"/>
          <p:nvPr/>
        </p:nvPicPr>
        <p:blipFill rotWithShape="1">
          <a:blip r:embed="rId3">
            <a:alphaModFix/>
          </a:blip>
          <a:srcRect b="0" l="0" r="0" t="0"/>
          <a:stretch/>
        </p:blipFill>
        <p:spPr>
          <a:xfrm>
            <a:off x="0" y="149225"/>
            <a:ext cx="12192000" cy="655796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bandicam 2018-01-21 10-30-20-550" id="223" name="Google Shape;223;p39"/>
          <p:cNvPicPr preferRelativeResize="0"/>
          <p:nvPr/>
        </p:nvPicPr>
        <p:blipFill rotWithShape="1">
          <a:blip r:embed="rId3">
            <a:alphaModFix/>
          </a:blip>
          <a:srcRect b="0" l="0" r="0" t="0"/>
          <a:stretch/>
        </p:blipFill>
        <p:spPr>
          <a:xfrm>
            <a:off x="0" y="149225"/>
            <a:ext cx="12192000" cy="65579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bandicam 2018-01-21 10-30-21-709" id="228" name="Google Shape;228;p40"/>
          <p:cNvPicPr preferRelativeResize="0"/>
          <p:nvPr/>
        </p:nvPicPr>
        <p:blipFill rotWithShape="1">
          <a:blip r:embed="rId3">
            <a:alphaModFix/>
          </a:blip>
          <a:srcRect b="0" l="0" r="0" t="0"/>
          <a:stretch/>
        </p:blipFill>
        <p:spPr>
          <a:xfrm>
            <a:off x="0" y="149225"/>
            <a:ext cx="12192000" cy="655796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bandicam 2018-01-21 10-30-23-173" id="233" name="Google Shape;233;p41"/>
          <p:cNvPicPr preferRelativeResize="0"/>
          <p:nvPr/>
        </p:nvPicPr>
        <p:blipFill rotWithShape="1">
          <a:blip r:embed="rId3">
            <a:alphaModFix/>
          </a:blip>
          <a:srcRect b="0" l="0" r="0" t="0"/>
          <a:stretch/>
        </p:blipFill>
        <p:spPr>
          <a:xfrm>
            <a:off x="0" y="149225"/>
            <a:ext cx="12192000" cy="65579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idx="1" type="body"/>
          </p:nvPr>
        </p:nvSpPr>
        <p:spPr>
          <a:xfrm>
            <a:off x="631722" y="163972"/>
            <a:ext cx="10515600" cy="608934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tr-TR"/>
              <a:t>Çıkık: </a:t>
            </a:r>
            <a:r>
              <a:rPr lang="tr-TR"/>
              <a:t>Bir eklemi yapan kemiklerin yer değiştirerek, aralarındaki olağan ilişkinin sürekli olarak bozulmasıdır.</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b="1" lang="tr-TR"/>
              <a:t>Raşitizm</a:t>
            </a:r>
            <a:r>
              <a:rPr lang="tr-TR"/>
              <a:t>: Çocuklarda kalsiyum ve fosfor noksanlığından ya da dengesizliğinden ileri gelen ve biçim bozukluğuna yol açan kemik hastalığı.</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b="1" lang="tr-TR"/>
              <a:t>Lif kopması: </a:t>
            </a:r>
            <a:r>
              <a:rPr lang="tr-TR"/>
              <a:t>Kas lifi, kas hücrelerinin birleşerek oluşturduğu kesintisiz bir yapıdır. Bu yapının çeşitli nedenlerle kopması ve kopan bölgedeki kas uçlarının birbirinden uzaklaşmasına lif kopması adı verilir. </a:t>
            </a:r>
            <a:endParaRPr b="1"/>
          </a:p>
        </p:txBody>
      </p:sp>
      <p:pic>
        <p:nvPicPr>
          <p:cNvPr id="97" name="Google Shape;97;p15"/>
          <p:cNvPicPr preferRelativeResize="0"/>
          <p:nvPr/>
        </p:nvPicPr>
        <p:blipFill rotWithShape="1">
          <a:blip r:embed="rId3">
            <a:alphaModFix/>
          </a:blip>
          <a:srcRect b="0" l="0" r="0" t="0"/>
          <a:stretch/>
        </p:blipFill>
        <p:spPr>
          <a:xfrm>
            <a:off x="631722" y="2286000"/>
            <a:ext cx="2687272" cy="202385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bandicam 2018-01-21 10-30-25-345" id="238" name="Google Shape;238;p42"/>
          <p:cNvPicPr preferRelativeResize="0"/>
          <p:nvPr/>
        </p:nvPicPr>
        <p:blipFill rotWithShape="1">
          <a:blip r:embed="rId3">
            <a:alphaModFix/>
          </a:blip>
          <a:srcRect b="0" l="0" r="0" t="0"/>
          <a:stretch/>
        </p:blipFill>
        <p:spPr>
          <a:xfrm>
            <a:off x="0" y="149225"/>
            <a:ext cx="12192000" cy="65579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bandicam 2018-01-21 10-30-26-864" id="243" name="Google Shape;243;p43"/>
          <p:cNvPicPr preferRelativeResize="0"/>
          <p:nvPr/>
        </p:nvPicPr>
        <p:blipFill rotWithShape="1">
          <a:blip r:embed="rId3">
            <a:alphaModFix/>
          </a:blip>
          <a:srcRect b="0" l="0" r="0" t="0"/>
          <a:stretch/>
        </p:blipFill>
        <p:spPr>
          <a:xfrm>
            <a:off x="0" y="149225"/>
            <a:ext cx="12192000" cy="65579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bandicam 2018-01-21 10-30-28-238" id="248" name="Google Shape;248;p44"/>
          <p:cNvPicPr preferRelativeResize="0"/>
          <p:nvPr/>
        </p:nvPicPr>
        <p:blipFill rotWithShape="1">
          <a:blip r:embed="rId3">
            <a:alphaModFix/>
          </a:blip>
          <a:srcRect b="0" l="0" r="0" t="0"/>
          <a:stretch/>
        </p:blipFill>
        <p:spPr>
          <a:xfrm>
            <a:off x="0" y="149225"/>
            <a:ext cx="12192000" cy="65579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bandicam 2018-01-21 10-30-29-608" id="253" name="Google Shape;253;p45"/>
          <p:cNvPicPr preferRelativeResize="0"/>
          <p:nvPr/>
        </p:nvPicPr>
        <p:blipFill rotWithShape="1">
          <a:blip r:embed="rId3">
            <a:alphaModFix/>
          </a:blip>
          <a:srcRect b="0" l="0" r="0" t="0"/>
          <a:stretch/>
        </p:blipFill>
        <p:spPr>
          <a:xfrm>
            <a:off x="0" y="149225"/>
            <a:ext cx="12192000" cy="65579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6"/>
          <p:cNvSpPr txBox="1"/>
          <p:nvPr>
            <p:ph type="title"/>
          </p:nvPr>
        </p:nvSpPr>
        <p:spPr>
          <a:xfrm>
            <a:off x="690384" y="213815"/>
            <a:ext cx="111081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Quattrocento Sans"/>
              <a:buNone/>
            </a:pPr>
            <a:r>
              <a:rPr lang="tr-TR">
                <a:solidFill>
                  <a:srgbClr val="FF0000"/>
                </a:solidFill>
              </a:rPr>
              <a:t>Denetleyici ve Düzenleyici Sistem Rahatsızlıkları</a:t>
            </a:r>
            <a:endParaRPr>
              <a:solidFill>
                <a:srgbClr val="FF0000"/>
              </a:solidFill>
            </a:endParaRPr>
          </a:p>
        </p:txBody>
      </p:sp>
      <p:sp>
        <p:nvSpPr>
          <p:cNvPr id="259" name="Google Shape;259;p46"/>
          <p:cNvSpPr txBox="1"/>
          <p:nvPr>
            <p:ph idx="1" type="body"/>
          </p:nvPr>
        </p:nvSpPr>
        <p:spPr>
          <a:xfrm>
            <a:off x="829408" y="1380621"/>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b="1" lang="tr-TR"/>
              <a:t>Felç :</a:t>
            </a:r>
            <a:r>
              <a:rPr lang="tr-TR"/>
              <a:t> Beyindeki kan akışının azalması sonucu sinirlerin ve kasların çalışmasının engellenmesi, hareket sinirlerinin zedelenmesidir.</a:t>
            </a:r>
            <a:endParaRPr/>
          </a:p>
          <a:p>
            <a:pPr indent="-228600" lvl="0" marL="228600" rtl="0" algn="l">
              <a:lnSpc>
                <a:spcPct val="90000"/>
              </a:lnSpc>
              <a:spcBef>
                <a:spcPts val="1000"/>
              </a:spcBef>
              <a:spcAft>
                <a:spcPts val="0"/>
              </a:spcAft>
              <a:buClr>
                <a:schemeClr val="dk1"/>
              </a:buClr>
              <a:buSzPts val="2400"/>
              <a:buChar char="•"/>
            </a:pPr>
            <a:r>
              <a:rPr b="1" lang="tr-TR"/>
              <a:t>Devlik: </a:t>
            </a:r>
            <a:r>
              <a:rPr lang="tr-TR"/>
              <a:t>Büyüme hormonunun fazla salgılanması ile ortaya çıkar.</a:t>
            </a:r>
            <a:endParaRPr/>
          </a:p>
          <a:p>
            <a:pPr indent="-228600" lvl="0" marL="228600" rtl="0" algn="l">
              <a:lnSpc>
                <a:spcPct val="90000"/>
              </a:lnSpc>
              <a:spcBef>
                <a:spcPts val="1000"/>
              </a:spcBef>
              <a:spcAft>
                <a:spcPts val="0"/>
              </a:spcAft>
              <a:buClr>
                <a:schemeClr val="dk1"/>
              </a:buClr>
              <a:buSzPts val="2400"/>
              <a:buChar char="•"/>
            </a:pPr>
            <a:r>
              <a:rPr b="1" lang="tr-TR"/>
              <a:t>Cücelik:</a:t>
            </a:r>
            <a:r>
              <a:rPr lang="tr-TR"/>
              <a:t> Büyüme hormonunun az salgılanması ile ortaya çıkar.</a:t>
            </a:r>
            <a:endParaRPr b="1"/>
          </a:p>
          <a:p>
            <a:pPr indent="-76200" lvl="0" marL="228600" rtl="0" algn="l">
              <a:lnSpc>
                <a:spcPct val="90000"/>
              </a:lnSpc>
              <a:spcBef>
                <a:spcPts val="1000"/>
              </a:spcBef>
              <a:spcAft>
                <a:spcPts val="0"/>
              </a:spcAft>
              <a:buClr>
                <a:schemeClr val="dk1"/>
              </a:buClr>
              <a:buSzPts val="2400"/>
              <a:buNone/>
            </a:pPr>
            <a:r>
              <a:t/>
            </a:r>
            <a:endParaRPr/>
          </a:p>
        </p:txBody>
      </p:sp>
      <p:pic>
        <p:nvPicPr>
          <p:cNvPr id="260" name="Google Shape;260;p46"/>
          <p:cNvPicPr preferRelativeResize="0"/>
          <p:nvPr/>
        </p:nvPicPr>
        <p:blipFill rotWithShape="1">
          <a:blip r:embed="rId3">
            <a:alphaModFix/>
          </a:blip>
          <a:srcRect b="0" l="0" r="0" t="0"/>
          <a:stretch/>
        </p:blipFill>
        <p:spPr>
          <a:xfrm>
            <a:off x="2737243" y="3159842"/>
            <a:ext cx="5949556" cy="3567948"/>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7"/>
          <p:cNvSpPr txBox="1"/>
          <p:nvPr>
            <p:ph idx="1" type="body"/>
          </p:nvPr>
        </p:nvSpPr>
        <p:spPr>
          <a:xfrm>
            <a:off x="720213" y="144308"/>
            <a:ext cx="10515600" cy="6492465"/>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220"/>
              <a:buChar char="•"/>
            </a:pPr>
            <a:r>
              <a:rPr b="1" lang="tr-TR" sz="2220"/>
              <a:t>Guatr: </a:t>
            </a:r>
            <a:r>
              <a:rPr lang="tr-TR" sz="2220"/>
              <a:t>İnsanlar vücutlarına yeterli miktarda iyot almazsa yeterli tiroksin üretilemez. Bu durumda tiroit bezi aşırı büyüyebilir ve boğazda şişkinlik oluşabilir.</a:t>
            </a:r>
            <a:endParaRPr/>
          </a:p>
          <a:p>
            <a:pPr indent="-87629" lvl="0" marL="228600" rtl="0" algn="l">
              <a:lnSpc>
                <a:spcPct val="80000"/>
              </a:lnSpc>
              <a:spcBef>
                <a:spcPts val="1000"/>
              </a:spcBef>
              <a:spcAft>
                <a:spcPts val="0"/>
              </a:spcAft>
              <a:buClr>
                <a:schemeClr val="dk1"/>
              </a:buClr>
              <a:buSzPts val="2220"/>
              <a:buNone/>
            </a:pPr>
            <a:r>
              <a:t/>
            </a:r>
            <a:endParaRPr sz="2220"/>
          </a:p>
          <a:p>
            <a:pPr indent="-87629" lvl="0" marL="228600" rtl="0" algn="l">
              <a:lnSpc>
                <a:spcPct val="80000"/>
              </a:lnSpc>
              <a:spcBef>
                <a:spcPts val="1000"/>
              </a:spcBef>
              <a:spcAft>
                <a:spcPts val="0"/>
              </a:spcAft>
              <a:buClr>
                <a:schemeClr val="dk1"/>
              </a:buClr>
              <a:buSzPts val="2220"/>
              <a:buNone/>
            </a:pPr>
            <a:r>
              <a:t/>
            </a:r>
            <a:endParaRPr sz="2220"/>
          </a:p>
          <a:p>
            <a:pPr indent="-87629" lvl="0" marL="228600" rtl="0" algn="l">
              <a:lnSpc>
                <a:spcPct val="80000"/>
              </a:lnSpc>
              <a:spcBef>
                <a:spcPts val="1000"/>
              </a:spcBef>
              <a:spcAft>
                <a:spcPts val="0"/>
              </a:spcAft>
              <a:buClr>
                <a:schemeClr val="dk1"/>
              </a:buClr>
              <a:buSzPts val="2220"/>
              <a:buNone/>
            </a:pPr>
            <a:r>
              <a:t/>
            </a:r>
            <a:endParaRPr sz="2220"/>
          </a:p>
          <a:p>
            <a:pPr indent="-87629" lvl="0" marL="228600" rtl="0" algn="l">
              <a:lnSpc>
                <a:spcPct val="80000"/>
              </a:lnSpc>
              <a:spcBef>
                <a:spcPts val="1000"/>
              </a:spcBef>
              <a:spcAft>
                <a:spcPts val="0"/>
              </a:spcAft>
              <a:buClr>
                <a:schemeClr val="dk1"/>
              </a:buClr>
              <a:buSzPts val="2220"/>
              <a:buNone/>
            </a:pPr>
            <a:r>
              <a:t/>
            </a:r>
            <a:endParaRPr sz="2220"/>
          </a:p>
          <a:p>
            <a:pPr indent="-87629" lvl="0" marL="228600" rtl="0" algn="l">
              <a:lnSpc>
                <a:spcPct val="80000"/>
              </a:lnSpc>
              <a:spcBef>
                <a:spcPts val="1000"/>
              </a:spcBef>
              <a:spcAft>
                <a:spcPts val="0"/>
              </a:spcAft>
              <a:buClr>
                <a:schemeClr val="dk1"/>
              </a:buClr>
              <a:buSzPts val="2220"/>
              <a:buNone/>
            </a:pPr>
            <a:r>
              <a:t/>
            </a:r>
            <a:endParaRPr sz="2220"/>
          </a:p>
          <a:p>
            <a:pPr indent="-228600" lvl="0" marL="228600" rtl="0" algn="l">
              <a:lnSpc>
                <a:spcPct val="80000"/>
              </a:lnSpc>
              <a:spcBef>
                <a:spcPts val="1000"/>
              </a:spcBef>
              <a:spcAft>
                <a:spcPts val="0"/>
              </a:spcAft>
              <a:buClr>
                <a:schemeClr val="dk1"/>
              </a:buClr>
              <a:buSzPts val="2220"/>
              <a:buChar char="•"/>
            </a:pPr>
            <a:r>
              <a:rPr b="1" lang="tr-TR" sz="2220"/>
              <a:t>Diyabet(şeker hastalığı):</a:t>
            </a:r>
            <a:r>
              <a:rPr lang="tr-TR" sz="2220"/>
              <a:t> Genel olarak kanda glikoz (şeker) seviyesinin normalin üzerine çıkması, buna bağlı olarak normalde şeker içermemesi gereken idrarda şekere rastlanmasıdır. Organ kaybına hatta ölüme sebep olabilmektedir.</a:t>
            </a:r>
            <a:endParaRPr/>
          </a:p>
          <a:p>
            <a:pPr indent="-87629" lvl="0" marL="228600" rtl="0" algn="l">
              <a:lnSpc>
                <a:spcPct val="80000"/>
              </a:lnSpc>
              <a:spcBef>
                <a:spcPts val="1000"/>
              </a:spcBef>
              <a:spcAft>
                <a:spcPts val="0"/>
              </a:spcAft>
              <a:buClr>
                <a:schemeClr val="dk1"/>
              </a:buClr>
              <a:buSzPts val="2220"/>
              <a:buNone/>
            </a:pPr>
            <a:r>
              <a:t/>
            </a:r>
            <a:endParaRPr sz="2220"/>
          </a:p>
          <a:p>
            <a:pPr indent="-228600" lvl="0" marL="228600" rtl="0" algn="l">
              <a:lnSpc>
                <a:spcPct val="80000"/>
              </a:lnSpc>
              <a:spcBef>
                <a:spcPts val="1000"/>
              </a:spcBef>
              <a:spcAft>
                <a:spcPts val="0"/>
              </a:spcAft>
              <a:buClr>
                <a:schemeClr val="dk1"/>
              </a:buClr>
              <a:buSzPts val="2220"/>
              <a:buChar char="•"/>
            </a:pPr>
            <a:r>
              <a:rPr b="1" lang="tr-TR" sz="2220"/>
              <a:t>Kuduz: </a:t>
            </a:r>
            <a:r>
              <a:rPr lang="tr-TR" sz="2220"/>
              <a:t>Köpek, kedi, tilki gibi kimi memeli hayvanlardan ısırma, salya yoluyla insana bulaşan, çırpınma, sudan korkma, felçle beliren, zamanında aşı kullanılmazsa ölümle sonuçlanan hastalık.</a:t>
            </a:r>
            <a:endParaRPr/>
          </a:p>
          <a:p>
            <a:pPr indent="-87629" lvl="0" marL="228600" rtl="0" algn="l">
              <a:lnSpc>
                <a:spcPct val="80000"/>
              </a:lnSpc>
              <a:spcBef>
                <a:spcPts val="1000"/>
              </a:spcBef>
              <a:spcAft>
                <a:spcPts val="0"/>
              </a:spcAft>
              <a:buClr>
                <a:schemeClr val="dk1"/>
              </a:buClr>
              <a:buSzPts val="2220"/>
              <a:buNone/>
            </a:pPr>
            <a:r>
              <a:t/>
            </a:r>
            <a:endParaRPr sz="2220"/>
          </a:p>
          <a:p>
            <a:pPr indent="-228600" lvl="0" marL="228600" rtl="0" algn="l">
              <a:lnSpc>
                <a:spcPct val="80000"/>
              </a:lnSpc>
              <a:spcBef>
                <a:spcPts val="1000"/>
              </a:spcBef>
              <a:spcAft>
                <a:spcPts val="0"/>
              </a:spcAft>
              <a:buClr>
                <a:schemeClr val="dk1"/>
              </a:buClr>
              <a:buSzPts val="2220"/>
              <a:buChar char="•"/>
            </a:pPr>
            <a:r>
              <a:rPr b="1" lang="tr-TR" sz="2220"/>
              <a:t>Menenjit :</a:t>
            </a:r>
            <a:r>
              <a:rPr lang="tr-TR" sz="2220"/>
              <a:t>Beyni saran zarların iltihaplanmasıyla oluşan ve erken evrede tedavi edilmediğinde başta işitme kaybı, beyin hasarı ve ölümle sonuçlanabilen ciddi bir bakteriyel enfeksiyondur.</a:t>
            </a:r>
            <a:endParaRPr sz="2220"/>
          </a:p>
        </p:txBody>
      </p:sp>
      <p:pic>
        <p:nvPicPr>
          <p:cNvPr id="266" name="Google Shape;266;p47"/>
          <p:cNvPicPr preferRelativeResize="0"/>
          <p:nvPr/>
        </p:nvPicPr>
        <p:blipFill rotWithShape="1">
          <a:blip r:embed="rId3">
            <a:alphaModFix/>
          </a:blip>
          <a:srcRect b="0" l="0" r="0" t="0"/>
          <a:stretch/>
        </p:blipFill>
        <p:spPr>
          <a:xfrm>
            <a:off x="3911443" y="800140"/>
            <a:ext cx="3567880" cy="1929730"/>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Quattrocento Sans"/>
              <a:buNone/>
            </a:pPr>
            <a:r>
              <a:rPr lang="tr-TR">
                <a:solidFill>
                  <a:srgbClr val="FF0000"/>
                </a:solidFill>
              </a:rPr>
              <a:t>Kanser nedir? </a:t>
            </a:r>
            <a:endParaRPr>
              <a:solidFill>
                <a:srgbClr val="FF0000"/>
              </a:solidFill>
            </a:endParaRPr>
          </a:p>
        </p:txBody>
      </p:sp>
      <p:sp>
        <p:nvSpPr>
          <p:cNvPr id="272" name="Google Shape;272;p48"/>
          <p:cNvSpPr txBox="1"/>
          <p:nvPr>
            <p:ph idx="1" type="body"/>
          </p:nvPr>
        </p:nvSpPr>
        <p:spPr>
          <a:xfrm>
            <a:off x="838200" y="1510993"/>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tr-TR"/>
              <a:t>Hastalık, hücrelerin kontrolsüz çoğalması ve normal hücrelere yer bırakmaması ile başlar. Bu, vücudun olması gerektiği gibi çalışmasını zorlaştırır. Kanser vücudun herhangi bir yerinde gelişebilir. Ölümcül bir hastalıktır.</a:t>
            </a:r>
            <a:endParaRPr/>
          </a:p>
          <a:p>
            <a:pPr indent="-76200" lvl="0" marL="228600" rtl="0" algn="l">
              <a:lnSpc>
                <a:spcPct val="90000"/>
              </a:lnSpc>
              <a:spcBef>
                <a:spcPts val="1000"/>
              </a:spcBef>
              <a:spcAft>
                <a:spcPts val="0"/>
              </a:spcAft>
              <a:buClr>
                <a:schemeClr val="dk1"/>
              </a:buClr>
              <a:buSzPts val="2400"/>
              <a:buNone/>
            </a:pPr>
            <a:r>
              <a:t/>
            </a:r>
            <a:endParaRPr/>
          </a:p>
        </p:txBody>
      </p:sp>
      <p:pic>
        <p:nvPicPr>
          <p:cNvPr id="273" name="Google Shape;273;p48"/>
          <p:cNvPicPr preferRelativeResize="0"/>
          <p:nvPr/>
        </p:nvPicPr>
        <p:blipFill rotWithShape="1">
          <a:blip r:embed="rId3">
            <a:alphaModFix/>
          </a:blip>
          <a:srcRect b="0" l="0" r="0" t="0"/>
          <a:stretch/>
        </p:blipFill>
        <p:spPr>
          <a:xfrm>
            <a:off x="3687404" y="3090710"/>
            <a:ext cx="5243607" cy="2771621"/>
          </a:xfrm>
          <a:prstGeom prst="rect">
            <a:avLst/>
          </a:prstGeom>
          <a:noFill/>
          <a:ln>
            <a:noFill/>
          </a:ln>
        </p:spPr>
      </p:pic>
      <p:sp>
        <p:nvSpPr>
          <p:cNvPr id="274" name="Google Shape;274;p48"/>
          <p:cNvSpPr txBox="1"/>
          <p:nvPr/>
        </p:nvSpPr>
        <p:spPr>
          <a:xfrm>
            <a:off x="5673213" y="6007509"/>
            <a:ext cx="439501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2400" u="none" cap="none" strike="noStrike">
                <a:solidFill>
                  <a:srgbClr val="FF0000"/>
                </a:solidFill>
                <a:latin typeface="Quattrocento Sans"/>
                <a:ea typeface="Quattrocento Sans"/>
                <a:cs typeface="Quattrocento Sans"/>
                <a:sym typeface="Quattrocento Sans"/>
              </a:rPr>
              <a:t>Cilt Kanseri</a:t>
            </a:r>
            <a:endParaRPr sz="2400">
              <a:solidFill>
                <a:srgbClr val="FF0000"/>
              </a:solidFill>
              <a:latin typeface="Quattrocento Sans"/>
              <a:ea typeface="Quattrocento Sans"/>
              <a:cs typeface="Quattrocento Sans"/>
              <a:sym typeface="Quattrocento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Quattrocento Sans"/>
              <a:buNone/>
            </a:pPr>
            <a:r>
              <a:rPr lang="tr-TR">
                <a:solidFill>
                  <a:srgbClr val="FF0000"/>
                </a:solidFill>
              </a:rPr>
              <a:t>Bilinçsiz ilaç kullanımı nedir?</a:t>
            </a:r>
            <a:endParaRPr>
              <a:solidFill>
                <a:srgbClr val="FF0000"/>
              </a:solidFill>
            </a:endParaRPr>
          </a:p>
        </p:txBody>
      </p:sp>
      <p:sp>
        <p:nvSpPr>
          <p:cNvPr id="280" name="Google Shape;280;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tr-TR"/>
              <a:t>Doktor onayı olmadan kişinin kendi kendine ilaç kullanmasıdır.</a:t>
            </a:r>
            <a:endParaRPr/>
          </a:p>
        </p:txBody>
      </p:sp>
      <p:pic>
        <p:nvPicPr>
          <p:cNvPr id="281" name="Google Shape;281;p49"/>
          <p:cNvPicPr preferRelativeResize="0"/>
          <p:nvPr/>
        </p:nvPicPr>
        <p:blipFill rotWithShape="1">
          <a:blip r:embed="rId3">
            <a:alphaModFix/>
          </a:blip>
          <a:srcRect b="0" l="0" r="0" t="0"/>
          <a:stretch/>
        </p:blipFill>
        <p:spPr>
          <a:xfrm>
            <a:off x="3073964" y="2595716"/>
            <a:ext cx="5855318" cy="305153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Quattrocento Sans"/>
              <a:buNone/>
            </a:pPr>
            <a:r>
              <a:rPr lang="tr-TR">
                <a:solidFill>
                  <a:srgbClr val="FF0000"/>
                </a:solidFill>
              </a:rPr>
              <a:t>Bilinçsiz ilaç kullanımının zararları nelerdir?</a:t>
            </a:r>
            <a:endParaRPr/>
          </a:p>
        </p:txBody>
      </p:sp>
      <p:sp>
        <p:nvSpPr>
          <p:cNvPr id="287" name="Google Shape;287;p50"/>
          <p:cNvSpPr txBox="1"/>
          <p:nvPr>
            <p:ph idx="1" type="body"/>
          </p:nvPr>
        </p:nvSpPr>
        <p:spPr>
          <a:xfrm>
            <a:off x="838200" y="1690688"/>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400"/>
              <a:buNone/>
            </a:pPr>
            <a:r>
              <a:rPr lang="tr-TR"/>
              <a:t>1. Ciddi alerjik reaksiyonlar oluşturabiliyor: Bu alerjik reaksiyonlar sadece hafif bir kaşıntı ya da deri döküntüsü şeklinde gelişebildiği gibi, ölümle sonuçlanabilecek kadar şiddetli olabiliyor.</a:t>
            </a:r>
            <a:endParaRPr/>
          </a:p>
          <a:p>
            <a:pPr indent="0" lvl="0" marL="0" rtl="0" algn="l">
              <a:lnSpc>
                <a:spcPct val="80000"/>
              </a:lnSpc>
              <a:spcBef>
                <a:spcPts val="1000"/>
              </a:spcBef>
              <a:spcAft>
                <a:spcPts val="0"/>
              </a:spcAft>
              <a:buClr>
                <a:schemeClr val="dk1"/>
              </a:buClr>
              <a:buSzPts val="2400"/>
              <a:buNone/>
            </a:pPr>
            <a:r>
              <a:rPr lang="tr-TR"/>
              <a:t>2. Karaciğer fonksiyonlarını bozabiliyor.</a:t>
            </a:r>
            <a:endParaRPr/>
          </a:p>
          <a:p>
            <a:pPr indent="0" lvl="0" marL="0" rtl="0" algn="l">
              <a:lnSpc>
                <a:spcPct val="80000"/>
              </a:lnSpc>
              <a:spcBef>
                <a:spcPts val="1000"/>
              </a:spcBef>
              <a:spcAft>
                <a:spcPts val="0"/>
              </a:spcAft>
              <a:buClr>
                <a:schemeClr val="dk1"/>
              </a:buClr>
              <a:buSzPts val="2400"/>
              <a:buNone/>
            </a:pPr>
            <a:r>
              <a:rPr lang="tr-TR"/>
              <a:t>3. Böbrek yetmezliği yapabiliyor: Böbrekler üzerine zehirli etkiler oluşturarak organ yetmezliğini tetikleyebiliyor. </a:t>
            </a:r>
            <a:endParaRPr/>
          </a:p>
          <a:p>
            <a:pPr indent="0" lvl="0" marL="0" rtl="0" algn="l">
              <a:lnSpc>
                <a:spcPct val="80000"/>
              </a:lnSpc>
              <a:spcBef>
                <a:spcPts val="1000"/>
              </a:spcBef>
              <a:spcAft>
                <a:spcPts val="0"/>
              </a:spcAft>
              <a:buClr>
                <a:schemeClr val="dk1"/>
              </a:buClr>
              <a:buSzPts val="2400"/>
              <a:buNone/>
            </a:pPr>
            <a:r>
              <a:rPr lang="tr-TR"/>
              <a:t>4. Obeziteye neden olabiliyor: Son yıllarda yapılan araştırmalar gösteriyor ki; özellikle bebeklik ve çocukluk dönemlerinde daha sık antibiyotik kullananlarda obezite daha çok görülüyor.</a:t>
            </a:r>
            <a:endParaRPr/>
          </a:p>
          <a:p>
            <a:pPr indent="0" lvl="0" marL="0" rtl="0" algn="l">
              <a:lnSpc>
                <a:spcPct val="80000"/>
              </a:lnSpc>
              <a:spcBef>
                <a:spcPts val="1000"/>
              </a:spcBef>
              <a:spcAft>
                <a:spcPts val="0"/>
              </a:spcAft>
              <a:buClr>
                <a:schemeClr val="dk1"/>
              </a:buClr>
              <a:buSzPts val="2400"/>
              <a:buNone/>
            </a:pPr>
            <a:r>
              <a:rPr lang="tr-TR"/>
              <a:t>5. Bağırsak sistemine hasar verebiliyor: İshal dışında görülebilen sindirim sistemi yan etkileri arasında bulantı, kusma, karın ağrısı gibi belirtiler de görülebiliyor. </a:t>
            </a:r>
            <a:endParaRPr/>
          </a:p>
        </p:txBody>
      </p:sp>
      <p:pic>
        <p:nvPicPr>
          <p:cNvPr id="288" name="Google Shape;288;p50">
            <a:hlinkClick r:id="rId3"/>
          </p:cNvPr>
          <p:cNvPicPr preferRelativeResize="0"/>
          <p:nvPr/>
        </p:nvPicPr>
        <p:blipFill>
          <a:blip r:embed="rId4">
            <a:alphaModFix/>
          </a:blip>
          <a:stretch>
            <a:fillRect/>
          </a:stretch>
        </p:blipFill>
        <p:spPr>
          <a:xfrm>
            <a:off x="11042400" y="365125"/>
            <a:ext cx="671350" cy="6713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0000"/>
              </a:buClr>
              <a:buSzPts val="3600"/>
              <a:buFont typeface="Quattrocento Sans"/>
              <a:buNone/>
            </a:pPr>
            <a:r>
              <a:rPr lang="tr-TR">
                <a:solidFill>
                  <a:srgbClr val="FF0000"/>
                </a:solidFill>
              </a:rPr>
              <a:t>YEŞİLAY</a:t>
            </a:r>
            <a:endParaRPr>
              <a:solidFill>
                <a:srgbClr val="FF0000"/>
              </a:solidFill>
            </a:endParaRPr>
          </a:p>
        </p:txBody>
      </p:sp>
      <p:sp>
        <p:nvSpPr>
          <p:cNvPr id="294" name="Google Shape;294;p51"/>
          <p:cNvSpPr txBox="1"/>
          <p:nvPr>
            <p:ph idx="1" type="body"/>
          </p:nvPr>
        </p:nvSpPr>
        <p:spPr>
          <a:xfrm>
            <a:off x="1001565" y="1387333"/>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tr-TR"/>
              <a:t>Sigara, alkollü içki ve diğer uyuşturucu gibi alışkanlıklar ile mücadele eden ve bütün zararlı alışkanlıklardan halkın ve bilhassa gençlerin korunması için yaptığı çalışmalarla kamuya hizmet veren bir cemiyettir.</a:t>
            </a:r>
            <a:endParaRPr/>
          </a:p>
        </p:txBody>
      </p:sp>
      <p:pic>
        <p:nvPicPr>
          <p:cNvPr id="295" name="Google Shape;295;p51"/>
          <p:cNvPicPr preferRelativeResize="0"/>
          <p:nvPr/>
        </p:nvPicPr>
        <p:blipFill rotWithShape="1">
          <a:blip r:embed="rId3">
            <a:alphaModFix/>
          </a:blip>
          <a:srcRect b="0" l="0" r="0" t="0"/>
          <a:stretch/>
        </p:blipFill>
        <p:spPr>
          <a:xfrm>
            <a:off x="4851144" y="3162759"/>
            <a:ext cx="2489712" cy="2695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bandicam 2018-03-01 08-55-09-897" id="102" name="Google Shape;102;p16"/>
          <p:cNvPicPr preferRelativeResize="0"/>
          <p:nvPr/>
        </p:nvPicPr>
        <p:blipFill rotWithShape="1">
          <a:blip r:embed="rId3">
            <a:alphaModFix/>
          </a:blip>
          <a:srcRect b="0" l="0" r="0" t="0"/>
          <a:stretch/>
        </p:blipFill>
        <p:spPr>
          <a:xfrm>
            <a:off x="236635" y="159783"/>
            <a:ext cx="11700388" cy="6126163"/>
          </a:xfrm>
          <a:prstGeom prst="rect">
            <a:avLst/>
          </a:prstGeom>
          <a:noFill/>
          <a:ln>
            <a:noFill/>
          </a:ln>
        </p:spPr>
      </p:pic>
      <p:sp>
        <p:nvSpPr>
          <p:cNvPr id="103" name="Google Shape;103;p16"/>
          <p:cNvSpPr/>
          <p:nvPr/>
        </p:nvSpPr>
        <p:spPr>
          <a:xfrm flipH="1" rot="10800000">
            <a:off x="7366725" y="3595578"/>
            <a:ext cx="4116029" cy="198611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descr="bandicam 2019-01-16 22-14-07-936" id="300" name="Google Shape;300;p52"/>
          <p:cNvPicPr preferRelativeResize="0"/>
          <p:nvPr/>
        </p:nvPicPr>
        <p:blipFill rotWithShape="1">
          <a:blip r:embed="rId3">
            <a:alphaModFix/>
          </a:blip>
          <a:srcRect b="0" l="0" r="0" t="0"/>
          <a:stretch/>
        </p:blipFill>
        <p:spPr>
          <a:xfrm>
            <a:off x="0" y="544513"/>
            <a:ext cx="12192000" cy="5768975"/>
          </a:xfrm>
          <a:prstGeom prst="rect">
            <a:avLst/>
          </a:prstGeom>
          <a:noFill/>
          <a:ln>
            <a:noFill/>
          </a:ln>
        </p:spPr>
      </p:pic>
      <p:sp>
        <p:nvSpPr>
          <p:cNvPr id="301" name="Google Shape;301;p52"/>
          <p:cNvSpPr txBox="1"/>
          <p:nvPr/>
        </p:nvSpPr>
        <p:spPr>
          <a:xfrm>
            <a:off x="465992" y="6113433"/>
            <a:ext cx="735916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000">
                <a:solidFill>
                  <a:srgbClr val="FF0000"/>
                </a:solidFill>
                <a:latin typeface="Quattrocento Sans"/>
                <a:ea typeface="Quattrocento Sans"/>
                <a:cs typeface="Quattrocento Sans"/>
                <a:sym typeface="Quattrocento Sans"/>
              </a:rPr>
              <a:t>Sağlıklı olan bütün dokular ve organlar bağışlanabilir.</a:t>
            </a:r>
            <a:endParaRPr sz="2000">
              <a:solidFill>
                <a:srgbClr val="FF0000"/>
              </a:solidFill>
              <a:latin typeface="Quattrocento Sans"/>
              <a:ea typeface="Quattrocento Sans"/>
              <a:cs typeface="Quattrocento Sans"/>
              <a:sym typeface="Quattrocento Sans"/>
            </a:endParaRPr>
          </a:p>
        </p:txBody>
      </p:sp>
      <p:pic>
        <p:nvPicPr>
          <p:cNvPr id="302" name="Google Shape;302;p52">
            <a:hlinkClick r:id="rId4"/>
          </p:cNvPr>
          <p:cNvPicPr preferRelativeResize="0"/>
          <p:nvPr/>
        </p:nvPicPr>
        <p:blipFill>
          <a:blip r:embed="rId5">
            <a:alphaModFix/>
          </a:blip>
          <a:stretch>
            <a:fillRect/>
          </a:stretch>
        </p:blipFill>
        <p:spPr>
          <a:xfrm>
            <a:off x="10982975" y="294688"/>
            <a:ext cx="905949" cy="90594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descr="bandicam 2019-01-16 22-14-10-781" id="307" name="Google Shape;307;p53"/>
          <p:cNvPicPr preferRelativeResize="0"/>
          <p:nvPr/>
        </p:nvPicPr>
        <p:blipFill rotWithShape="1">
          <a:blip r:embed="rId3">
            <a:alphaModFix/>
          </a:blip>
          <a:srcRect b="0" l="0" r="0" t="0"/>
          <a:stretch/>
        </p:blipFill>
        <p:spPr>
          <a:xfrm>
            <a:off x="0" y="544513"/>
            <a:ext cx="12192000" cy="57689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4"/>
          <p:cNvSpPr txBox="1"/>
          <p:nvPr>
            <p:ph type="title"/>
          </p:nvPr>
        </p:nvSpPr>
        <p:spPr>
          <a:xfrm>
            <a:off x="2152650" y="365127"/>
            <a:ext cx="7886700" cy="11916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Times New Roman"/>
              <a:buNone/>
            </a:pPr>
            <a:r>
              <a:rPr b="1" lang="tr-TR">
                <a:solidFill>
                  <a:srgbClr val="FF0000"/>
                </a:solidFill>
                <a:latin typeface="Times New Roman"/>
                <a:ea typeface="Times New Roman"/>
                <a:cs typeface="Times New Roman"/>
                <a:sym typeface="Times New Roman"/>
              </a:rPr>
              <a:t>İlkyardım Nedir?</a:t>
            </a:r>
            <a:endParaRPr/>
          </a:p>
        </p:txBody>
      </p:sp>
      <p:sp>
        <p:nvSpPr>
          <p:cNvPr id="313" name="Google Shape;313;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tr-TR"/>
              <a:t>Herhangi bir hastalık veya kaza sonucu sağlığı tehlikeye girmiş olan kişiye,</a:t>
            </a:r>
            <a:endParaRPr/>
          </a:p>
          <a:p>
            <a:pPr indent="-228600" lvl="0" marL="228600" rtl="0" algn="l">
              <a:lnSpc>
                <a:spcPct val="90000"/>
              </a:lnSpc>
              <a:spcBef>
                <a:spcPts val="1000"/>
              </a:spcBef>
              <a:spcAft>
                <a:spcPts val="0"/>
              </a:spcAft>
              <a:buClr>
                <a:schemeClr val="dk1"/>
              </a:buClr>
              <a:buSzPts val="2400"/>
              <a:buChar char="•"/>
            </a:pPr>
            <a:r>
              <a:rPr lang="tr-TR"/>
              <a:t>Olay yerinde</a:t>
            </a:r>
            <a:endParaRPr/>
          </a:p>
          <a:p>
            <a:pPr indent="-228600" lvl="0" marL="228600" rtl="0" algn="l">
              <a:lnSpc>
                <a:spcPct val="90000"/>
              </a:lnSpc>
              <a:spcBef>
                <a:spcPts val="1000"/>
              </a:spcBef>
              <a:spcAft>
                <a:spcPts val="0"/>
              </a:spcAft>
              <a:buClr>
                <a:schemeClr val="dk1"/>
              </a:buClr>
              <a:buSzPts val="2400"/>
              <a:buChar char="•"/>
            </a:pPr>
            <a:r>
              <a:rPr lang="tr-TR"/>
              <a:t>Sağlık personeli gelinceye kadar</a:t>
            </a:r>
            <a:endParaRPr/>
          </a:p>
          <a:p>
            <a:pPr indent="-228600" lvl="0" marL="228600" rtl="0" algn="l">
              <a:lnSpc>
                <a:spcPct val="90000"/>
              </a:lnSpc>
              <a:spcBef>
                <a:spcPts val="1000"/>
              </a:spcBef>
              <a:spcAft>
                <a:spcPts val="0"/>
              </a:spcAft>
              <a:buClr>
                <a:schemeClr val="dk1"/>
              </a:buClr>
              <a:buSzPts val="2400"/>
              <a:buChar char="•"/>
            </a:pPr>
            <a:r>
              <a:rPr lang="tr-TR"/>
              <a:t>Durumun kötüleşmesini önlemek amacıyla</a:t>
            </a:r>
            <a:endParaRPr/>
          </a:p>
          <a:p>
            <a:pPr indent="-228600" lvl="0" marL="228600" rtl="0" algn="l">
              <a:lnSpc>
                <a:spcPct val="90000"/>
              </a:lnSpc>
              <a:spcBef>
                <a:spcPts val="1000"/>
              </a:spcBef>
              <a:spcAft>
                <a:spcPts val="0"/>
              </a:spcAft>
              <a:buClr>
                <a:srgbClr val="FF0000"/>
              </a:buClr>
              <a:buSzPts val="2400"/>
              <a:buChar char="•"/>
            </a:pPr>
            <a:r>
              <a:rPr lang="tr-TR">
                <a:solidFill>
                  <a:srgbClr val="FF0000"/>
                </a:solidFill>
              </a:rPr>
              <a:t>Tıbbi araç gereç aranmaksızın </a:t>
            </a:r>
            <a:r>
              <a:rPr lang="tr-TR"/>
              <a:t>eldeki olanaklar ile yapılan ilaçsız uygulamalardır.</a:t>
            </a:r>
            <a:endParaRPr/>
          </a:p>
        </p:txBody>
      </p:sp>
      <p:pic>
        <p:nvPicPr>
          <p:cNvPr id="314" name="Google Shape;314;p54"/>
          <p:cNvPicPr preferRelativeResize="0"/>
          <p:nvPr/>
        </p:nvPicPr>
        <p:blipFill rotWithShape="1">
          <a:blip r:embed="rId3">
            <a:alphaModFix/>
          </a:blip>
          <a:srcRect b="0" l="0" r="0" t="0"/>
          <a:stretch/>
        </p:blipFill>
        <p:spPr>
          <a:xfrm>
            <a:off x="9281161" y="4494033"/>
            <a:ext cx="1843283" cy="179306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5"/>
          <p:cNvSpPr txBox="1"/>
          <p:nvPr>
            <p:ph type="title"/>
          </p:nvPr>
        </p:nvSpPr>
        <p:spPr>
          <a:xfrm>
            <a:off x="1981200" y="557213"/>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Times New Roman"/>
              <a:buNone/>
            </a:pPr>
            <a:r>
              <a:rPr b="1" lang="tr-TR">
                <a:solidFill>
                  <a:srgbClr val="FF0000"/>
                </a:solidFill>
                <a:latin typeface="Times New Roman"/>
                <a:ea typeface="Times New Roman"/>
                <a:cs typeface="Times New Roman"/>
                <a:sym typeface="Times New Roman"/>
              </a:rPr>
              <a:t>İlkyardımcı Kimdir?</a:t>
            </a:r>
            <a:endParaRPr/>
          </a:p>
        </p:txBody>
      </p:sp>
      <p:sp>
        <p:nvSpPr>
          <p:cNvPr id="320" name="Google Shape;320;p55"/>
          <p:cNvSpPr txBox="1"/>
          <p:nvPr>
            <p:ph idx="1" type="body"/>
          </p:nvPr>
        </p:nvSpPr>
        <p:spPr>
          <a:xfrm>
            <a:off x="1981200" y="2032001"/>
            <a:ext cx="8229600" cy="36290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tr-TR"/>
              <a:t>İlkyardım tanımında belirtilen amaç doğrultusunda;</a:t>
            </a:r>
            <a:endParaRPr/>
          </a:p>
          <a:p>
            <a:pPr indent="-228600" lvl="0" marL="228600" rtl="0" algn="l">
              <a:lnSpc>
                <a:spcPct val="90000"/>
              </a:lnSpc>
              <a:spcBef>
                <a:spcPts val="1000"/>
              </a:spcBef>
              <a:spcAft>
                <a:spcPts val="0"/>
              </a:spcAft>
              <a:buClr>
                <a:schemeClr val="dk1"/>
              </a:buClr>
              <a:buSzPts val="2400"/>
              <a:buChar char="•"/>
            </a:pPr>
            <a:r>
              <a:rPr lang="tr-TR"/>
              <a:t>Hasta veya yaralıya mevcut araç ve gereçlerle</a:t>
            </a:r>
            <a:endParaRPr/>
          </a:p>
          <a:p>
            <a:pPr indent="-228600" lvl="0" marL="228600" rtl="0" algn="l">
              <a:lnSpc>
                <a:spcPct val="90000"/>
              </a:lnSpc>
              <a:spcBef>
                <a:spcPts val="1000"/>
              </a:spcBef>
              <a:spcAft>
                <a:spcPts val="0"/>
              </a:spcAft>
              <a:buClr>
                <a:schemeClr val="dk1"/>
              </a:buClr>
              <a:buSzPts val="2400"/>
              <a:buChar char="•"/>
            </a:pPr>
            <a:r>
              <a:rPr lang="tr-TR"/>
              <a:t>İlaçsız uygulamaları yapan</a:t>
            </a:r>
            <a:endParaRPr/>
          </a:p>
          <a:p>
            <a:pPr indent="-228600" lvl="0" marL="228600" rtl="0" algn="l">
              <a:lnSpc>
                <a:spcPct val="90000"/>
              </a:lnSpc>
              <a:spcBef>
                <a:spcPts val="1000"/>
              </a:spcBef>
              <a:spcAft>
                <a:spcPts val="0"/>
              </a:spcAft>
              <a:buClr>
                <a:schemeClr val="dk1"/>
              </a:buClr>
              <a:buSzPts val="2400"/>
              <a:buChar char="•"/>
            </a:pPr>
            <a:r>
              <a:rPr lang="tr-TR"/>
              <a:t>İlkyardım eğitimi almış kişilerdir.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6"/>
          <p:cNvSpPr txBox="1"/>
          <p:nvPr>
            <p:ph type="title"/>
          </p:nvPr>
        </p:nvSpPr>
        <p:spPr>
          <a:xfrm>
            <a:off x="1981200" y="6302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Times New Roman"/>
              <a:buNone/>
            </a:pPr>
            <a:r>
              <a:rPr b="1" lang="tr-TR" sz="3600">
                <a:solidFill>
                  <a:srgbClr val="FF0000"/>
                </a:solidFill>
                <a:latin typeface="Times New Roman"/>
                <a:ea typeface="Times New Roman"/>
                <a:cs typeface="Times New Roman"/>
                <a:sym typeface="Times New Roman"/>
              </a:rPr>
              <a:t>İlkyardımcının Öncelikli Amaçları Nelerdir?</a:t>
            </a:r>
            <a:endParaRPr/>
          </a:p>
        </p:txBody>
      </p:sp>
      <p:sp>
        <p:nvSpPr>
          <p:cNvPr id="326" name="Google Shape;326;p56"/>
          <p:cNvSpPr txBox="1"/>
          <p:nvPr>
            <p:ph idx="1" type="body"/>
          </p:nvPr>
        </p:nvSpPr>
        <p:spPr>
          <a:xfrm>
            <a:off x="1981200" y="1958975"/>
            <a:ext cx="8229600" cy="413385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tr-TR"/>
              <a:t>Ortam güvenliğini sağlamak</a:t>
            </a:r>
            <a:endParaRPr/>
          </a:p>
          <a:p>
            <a:pPr indent="-228600" lvl="0" marL="228600" rtl="0" algn="l">
              <a:lnSpc>
                <a:spcPct val="90000"/>
              </a:lnSpc>
              <a:spcBef>
                <a:spcPts val="1000"/>
              </a:spcBef>
              <a:spcAft>
                <a:spcPts val="0"/>
              </a:spcAft>
              <a:buClr>
                <a:schemeClr val="dk1"/>
              </a:buClr>
              <a:buSzPts val="2400"/>
              <a:buChar char="•"/>
            </a:pPr>
            <a:r>
              <a:rPr lang="tr-TR"/>
              <a:t>Hayati tehlikeyi ortadan kaldırmak</a:t>
            </a:r>
            <a:endParaRPr/>
          </a:p>
          <a:p>
            <a:pPr indent="-228600" lvl="0" marL="228600" rtl="0" algn="l">
              <a:lnSpc>
                <a:spcPct val="90000"/>
              </a:lnSpc>
              <a:spcBef>
                <a:spcPts val="1000"/>
              </a:spcBef>
              <a:spcAft>
                <a:spcPts val="0"/>
              </a:spcAft>
              <a:buClr>
                <a:schemeClr val="dk1"/>
              </a:buClr>
              <a:buSzPts val="2400"/>
              <a:buChar char="•"/>
            </a:pPr>
            <a:r>
              <a:rPr lang="tr-TR"/>
              <a:t>Yaşamsal fonksiyonların sürdürülmesini desteklemek</a:t>
            </a:r>
            <a:endParaRPr/>
          </a:p>
          <a:p>
            <a:pPr indent="-228600" lvl="0" marL="228600" rtl="0" algn="l">
              <a:lnSpc>
                <a:spcPct val="90000"/>
              </a:lnSpc>
              <a:spcBef>
                <a:spcPts val="1000"/>
              </a:spcBef>
              <a:spcAft>
                <a:spcPts val="0"/>
              </a:spcAft>
              <a:buClr>
                <a:schemeClr val="dk1"/>
              </a:buClr>
              <a:buSzPts val="2400"/>
              <a:buChar char="•"/>
            </a:pPr>
            <a:r>
              <a:rPr lang="tr-TR"/>
              <a:t>Hasta / yaralının durumunun kötüye gitmemesi için gereken önlemleri almak</a:t>
            </a:r>
            <a:endParaRPr/>
          </a:p>
          <a:p>
            <a:pPr indent="-228600" lvl="0" marL="228600" rtl="0" algn="l">
              <a:lnSpc>
                <a:spcPct val="90000"/>
              </a:lnSpc>
              <a:spcBef>
                <a:spcPts val="1000"/>
              </a:spcBef>
              <a:spcAft>
                <a:spcPts val="0"/>
              </a:spcAft>
              <a:buClr>
                <a:schemeClr val="dk1"/>
              </a:buClr>
              <a:buSzPts val="2400"/>
              <a:buChar char="•"/>
            </a:pPr>
            <a:r>
              <a:rPr lang="tr-TR"/>
              <a:t>İyileştirmeyi kolaylaştırmak.</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7"/>
          <p:cNvSpPr txBox="1"/>
          <p:nvPr>
            <p:ph type="title"/>
          </p:nvPr>
        </p:nvSpPr>
        <p:spPr>
          <a:xfrm>
            <a:off x="1981200" y="10620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Times New Roman"/>
              <a:buNone/>
            </a:pPr>
            <a:r>
              <a:rPr b="1" lang="tr-TR">
                <a:solidFill>
                  <a:srgbClr val="FF0000"/>
                </a:solidFill>
                <a:latin typeface="Times New Roman"/>
                <a:ea typeface="Times New Roman"/>
                <a:cs typeface="Times New Roman"/>
                <a:sym typeface="Times New Roman"/>
              </a:rPr>
              <a:t> Bildirme</a:t>
            </a:r>
            <a:endParaRPr/>
          </a:p>
        </p:txBody>
      </p:sp>
      <p:sp>
        <p:nvSpPr>
          <p:cNvPr id="332" name="Google Shape;332;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76200" lvl="0" marL="228600" rtl="0" algn="l">
              <a:lnSpc>
                <a:spcPct val="90000"/>
              </a:lnSpc>
              <a:spcBef>
                <a:spcPts val="0"/>
              </a:spcBef>
              <a:spcAft>
                <a:spcPts val="0"/>
              </a:spcAft>
              <a:buClr>
                <a:schemeClr val="dk1"/>
              </a:buClr>
              <a:buSzPts val="2400"/>
              <a:buFont typeface="Noto Sans Symbols"/>
              <a:buNone/>
            </a:pPr>
            <a:r>
              <a:t/>
            </a:r>
            <a:endParaRPr/>
          </a:p>
          <a:p>
            <a:pPr indent="-76200" lvl="0" marL="228600" rtl="0" algn="l">
              <a:lnSpc>
                <a:spcPct val="90000"/>
              </a:lnSpc>
              <a:spcBef>
                <a:spcPts val="1000"/>
              </a:spcBef>
              <a:spcAft>
                <a:spcPts val="0"/>
              </a:spcAft>
              <a:buClr>
                <a:schemeClr val="dk1"/>
              </a:buClr>
              <a:buSzPts val="2400"/>
              <a:buFont typeface="Noto Sans Symbols"/>
              <a:buNone/>
            </a:pPr>
            <a:r>
              <a:t/>
            </a:r>
            <a:endParaRPr/>
          </a:p>
          <a:p>
            <a:pPr indent="-228600" lvl="0" marL="228600" rtl="0" algn="l">
              <a:lnSpc>
                <a:spcPct val="90000"/>
              </a:lnSpc>
              <a:spcBef>
                <a:spcPts val="1000"/>
              </a:spcBef>
              <a:spcAft>
                <a:spcPts val="0"/>
              </a:spcAft>
              <a:buClr>
                <a:schemeClr val="dk1"/>
              </a:buClr>
              <a:buSzPts val="2400"/>
              <a:buFont typeface="Noto Sans Symbols"/>
              <a:buChar char="•"/>
            </a:pPr>
            <a:r>
              <a:rPr lang="tr-TR"/>
              <a:t>Olay / kaza mümkün olduğu kadar hızlı bir şekilde telefon aracılığı ile ücretsiz telefon hattına sahip olan </a:t>
            </a:r>
            <a:r>
              <a:rPr b="1" lang="tr-TR">
                <a:solidFill>
                  <a:srgbClr val="FF0000"/>
                </a:solidFill>
              </a:rPr>
              <a:t>112</a:t>
            </a:r>
            <a:r>
              <a:rPr lang="tr-TR"/>
              <a:t> ye bildirilmelidir. </a:t>
            </a:r>
            <a:endParaRPr/>
          </a:p>
          <a:p>
            <a:pPr indent="-76200" lvl="0" marL="228600" rtl="0" algn="l">
              <a:lnSpc>
                <a:spcPct val="90000"/>
              </a:lnSpc>
              <a:spcBef>
                <a:spcPts val="1000"/>
              </a:spcBef>
              <a:spcAft>
                <a:spcPts val="0"/>
              </a:spcAft>
              <a:buClr>
                <a:schemeClr val="dk1"/>
              </a:buClr>
              <a:buSzPts val="24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8"/>
          <p:cNvSpPr txBox="1"/>
          <p:nvPr>
            <p:ph type="title"/>
          </p:nvPr>
        </p:nvSpPr>
        <p:spPr>
          <a:xfrm>
            <a:off x="1981200" y="8461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Times New Roman"/>
              <a:buNone/>
            </a:pPr>
            <a:r>
              <a:rPr b="1" lang="tr-TR" sz="3600">
                <a:solidFill>
                  <a:srgbClr val="FF0000"/>
                </a:solidFill>
                <a:latin typeface="Times New Roman"/>
                <a:ea typeface="Times New Roman"/>
                <a:cs typeface="Times New Roman"/>
                <a:sym typeface="Times New Roman"/>
              </a:rPr>
              <a:t>İlkyardımcının Müdahale İle İlgili Yapması Gerekenler</a:t>
            </a:r>
            <a:endParaRPr/>
          </a:p>
        </p:txBody>
      </p:sp>
      <p:sp>
        <p:nvSpPr>
          <p:cNvPr id="338" name="Google Shape;338;p58"/>
          <p:cNvSpPr txBox="1"/>
          <p:nvPr>
            <p:ph idx="1" type="body"/>
          </p:nvPr>
        </p:nvSpPr>
        <p:spPr>
          <a:xfrm>
            <a:off x="1981200" y="2455863"/>
            <a:ext cx="8229600" cy="450215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Font typeface="Noto Sans Symbols"/>
              <a:buChar char="•"/>
            </a:pPr>
            <a:r>
              <a:rPr lang="tr-TR"/>
              <a:t>Hasta / yaralıların durumunu seri bir şekilde değerlendirmek (ABC) ve öncelikli müdahale edilecekleri belirlemek </a:t>
            </a:r>
            <a:endParaRPr/>
          </a:p>
          <a:p>
            <a:pPr indent="-228600" lvl="0" marL="228600" rtl="0" algn="l">
              <a:lnSpc>
                <a:spcPct val="90000"/>
              </a:lnSpc>
              <a:spcBef>
                <a:spcPts val="1000"/>
              </a:spcBef>
              <a:spcAft>
                <a:spcPts val="0"/>
              </a:spcAft>
              <a:buClr>
                <a:schemeClr val="dk1"/>
              </a:buClr>
              <a:buSzPts val="2400"/>
              <a:buFont typeface="Noto Sans Symbols"/>
              <a:buChar char="•"/>
            </a:pPr>
            <a:r>
              <a:rPr lang="tr-TR"/>
              <a:t>Hasta/yaralının korku ve endişelerini gidermeli , sakinleştirmeli. </a:t>
            </a:r>
            <a:endParaRPr/>
          </a:p>
          <a:p>
            <a:pPr indent="-76200" lvl="0" marL="228600" rtl="0" algn="l">
              <a:lnSpc>
                <a:spcPct val="90000"/>
              </a:lnSpc>
              <a:spcBef>
                <a:spcPts val="1000"/>
              </a:spcBef>
              <a:spcAft>
                <a:spcPts val="0"/>
              </a:spcAft>
              <a:buClr>
                <a:schemeClr val="dk1"/>
              </a:buClr>
              <a:buSzPts val="24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9"/>
          <p:cNvSpPr txBox="1"/>
          <p:nvPr>
            <p:ph type="title"/>
          </p:nvPr>
        </p:nvSpPr>
        <p:spPr>
          <a:xfrm>
            <a:off x="1981200" y="773113"/>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Times New Roman"/>
              <a:buNone/>
            </a:pPr>
            <a:r>
              <a:rPr b="1" lang="tr-TR" sz="3600">
                <a:solidFill>
                  <a:srgbClr val="FF0000"/>
                </a:solidFill>
                <a:latin typeface="Times New Roman"/>
                <a:ea typeface="Times New Roman"/>
                <a:cs typeface="Times New Roman"/>
                <a:sym typeface="Times New Roman"/>
              </a:rPr>
              <a:t>İlkyardımcının Müdahale İle İlgili Yapması Gerekenler</a:t>
            </a:r>
            <a:endParaRPr/>
          </a:p>
        </p:txBody>
      </p:sp>
      <p:sp>
        <p:nvSpPr>
          <p:cNvPr id="344" name="Google Shape;344;p59"/>
          <p:cNvSpPr txBox="1"/>
          <p:nvPr>
            <p:ph idx="1" type="body"/>
          </p:nvPr>
        </p:nvSpPr>
        <p:spPr>
          <a:xfrm>
            <a:off x="1981200" y="2427288"/>
            <a:ext cx="8229600" cy="395446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Font typeface="Noto Sans Symbols"/>
              <a:buChar char="•"/>
            </a:pPr>
            <a:r>
              <a:rPr lang="tr-TR"/>
              <a:t>Etraftaki insanları doğru bir şekilde yönlendirip organize etmeli.</a:t>
            </a:r>
            <a:endParaRPr/>
          </a:p>
          <a:p>
            <a:pPr indent="-228600" lvl="0" marL="228600" rtl="0" algn="l">
              <a:lnSpc>
                <a:spcPct val="90000"/>
              </a:lnSpc>
              <a:spcBef>
                <a:spcPts val="1000"/>
              </a:spcBef>
              <a:spcAft>
                <a:spcPts val="0"/>
              </a:spcAft>
              <a:buClr>
                <a:schemeClr val="dk1"/>
              </a:buClr>
              <a:buSzPts val="2400"/>
              <a:buFont typeface="Noto Sans Symbols"/>
              <a:buChar char="•"/>
            </a:pPr>
            <a:r>
              <a:rPr lang="tr-TR"/>
              <a:t>Bilgisini kullanarak Hasta / yaralıya gerekli müdahalelerde bulunmak</a:t>
            </a:r>
            <a:endParaRPr/>
          </a:p>
          <a:p>
            <a:pPr indent="-228600" lvl="0" marL="228600" rtl="0" algn="l">
              <a:lnSpc>
                <a:spcPct val="90000"/>
              </a:lnSpc>
              <a:spcBef>
                <a:spcPts val="1000"/>
              </a:spcBef>
              <a:spcAft>
                <a:spcPts val="0"/>
              </a:spcAft>
              <a:buClr>
                <a:schemeClr val="dk1"/>
              </a:buClr>
              <a:buSzPts val="2400"/>
              <a:buFont typeface="Noto Sans Symbols"/>
              <a:buChar char="•"/>
            </a:pPr>
            <a:r>
              <a:rPr lang="tr-TR"/>
              <a:t>Kırık kemik varlığında yerinde tesbit etmek</a:t>
            </a:r>
            <a:endParaRPr/>
          </a:p>
          <a:p>
            <a:pPr indent="-228600" lvl="0" marL="228600" rtl="0" algn="l">
              <a:lnSpc>
                <a:spcPct val="90000"/>
              </a:lnSpc>
              <a:spcBef>
                <a:spcPts val="1000"/>
              </a:spcBef>
              <a:spcAft>
                <a:spcPts val="0"/>
              </a:spcAft>
              <a:buClr>
                <a:schemeClr val="dk1"/>
              </a:buClr>
              <a:buSzPts val="2400"/>
              <a:buFont typeface="Noto Sans Symbols"/>
              <a:buChar char="•"/>
            </a:pPr>
            <a:r>
              <a:rPr lang="tr-TR"/>
              <a:t>Hasta / yaralıyı sıcak tutmak</a:t>
            </a:r>
            <a:endParaRPr/>
          </a:p>
          <a:p>
            <a:pPr indent="-76200" lvl="0" marL="228600" rtl="0" algn="l">
              <a:lnSpc>
                <a:spcPct val="90000"/>
              </a:lnSpc>
              <a:spcBef>
                <a:spcPts val="1000"/>
              </a:spcBef>
              <a:spcAft>
                <a:spcPts val="0"/>
              </a:spcAft>
              <a:buClr>
                <a:schemeClr val="dk1"/>
              </a:buClr>
              <a:buSzPts val="24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60"/>
          <p:cNvSpPr txBox="1"/>
          <p:nvPr>
            <p:ph type="title"/>
          </p:nvPr>
        </p:nvSpPr>
        <p:spPr>
          <a:xfrm>
            <a:off x="1981200" y="341313"/>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Times New Roman"/>
              <a:buNone/>
            </a:pPr>
            <a:r>
              <a:rPr b="1" lang="tr-TR" sz="3600">
                <a:solidFill>
                  <a:srgbClr val="FF0000"/>
                </a:solidFill>
                <a:latin typeface="Times New Roman"/>
                <a:ea typeface="Times New Roman"/>
                <a:cs typeface="Times New Roman"/>
                <a:sym typeface="Times New Roman"/>
              </a:rPr>
              <a:t>İlkyardımcının Müdahale İle İlgili Yapması Gerekenler</a:t>
            </a:r>
            <a:endParaRPr/>
          </a:p>
        </p:txBody>
      </p:sp>
      <p:sp>
        <p:nvSpPr>
          <p:cNvPr id="350" name="Google Shape;350;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Font typeface="Noto Sans Symbols"/>
              <a:buChar char="•"/>
            </a:pPr>
            <a:r>
              <a:rPr lang="tr-TR"/>
              <a:t>Hasta / yaralının yarasını görmesine izin vermemek</a:t>
            </a:r>
            <a:endParaRPr/>
          </a:p>
          <a:p>
            <a:pPr indent="-228600" lvl="0" marL="228600" rtl="0" algn="l">
              <a:lnSpc>
                <a:spcPct val="90000"/>
              </a:lnSpc>
              <a:spcBef>
                <a:spcPts val="1000"/>
              </a:spcBef>
              <a:spcAft>
                <a:spcPts val="0"/>
              </a:spcAft>
              <a:buClr>
                <a:schemeClr val="dk1"/>
              </a:buClr>
              <a:buSzPts val="2400"/>
              <a:buFont typeface="Noto Sans Symbols"/>
              <a:buChar char="•"/>
            </a:pPr>
            <a:r>
              <a:rPr lang="tr-TR"/>
              <a:t>Hasta / yaralıyı hareket ettirmeden ( çok zorunlu kalınırsa en az zarar görecek şekilde hareket ettirilebilir ) müdahale yapmak (Ancak, ağır hasta / yaralı bir kişi hayati tehlikede olmadığı sürece asla yerinden kıpırdatılmamalıdır.)</a:t>
            </a:r>
            <a:endParaRPr/>
          </a:p>
          <a:p>
            <a:pPr indent="-228600" lvl="0" marL="228600" rtl="0" algn="l">
              <a:lnSpc>
                <a:spcPct val="90000"/>
              </a:lnSpc>
              <a:spcBef>
                <a:spcPts val="1000"/>
              </a:spcBef>
              <a:spcAft>
                <a:spcPts val="0"/>
              </a:spcAft>
              <a:buClr>
                <a:schemeClr val="dk1"/>
              </a:buClr>
              <a:buSzPts val="2400"/>
              <a:buFont typeface="Noto Sans Symbols"/>
              <a:buChar char="•"/>
            </a:pPr>
            <a:r>
              <a:rPr lang="tr-TR"/>
              <a:t>Hasta / yaralının en uygun yöntemlerle en yakın sağlık kuruluşuna sevkini sağlamak </a:t>
            </a:r>
            <a:r>
              <a:rPr lang="tr-TR">
                <a:solidFill>
                  <a:srgbClr val="FF0000"/>
                </a:solidFill>
              </a:rPr>
              <a:t>(112)</a:t>
            </a:r>
            <a:endParaRPr/>
          </a:p>
          <a:p>
            <a:pPr indent="-76200" lvl="0" marL="228600" rtl="0" algn="l">
              <a:lnSpc>
                <a:spcPct val="90000"/>
              </a:lnSpc>
              <a:spcBef>
                <a:spcPts val="1000"/>
              </a:spcBef>
              <a:spcAft>
                <a:spcPts val="0"/>
              </a:spcAft>
              <a:buClr>
                <a:schemeClr val="dk1"/>
              </a:buClr>
              <a:buSzPts val="2400"/>
              <a:buNone/>
            </a:pPr>
            <a:r>
              <a:t/>
            </a:r>
            <a:endParaRPr>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61"/>
          <p:cNvSpPr txBox="1"/>
          <p:nvPr>
            <p:ph type="title"/>
          </p:nvPr>
        </p:nvSpPr>
        <p:spPr>
          <a:xfrm>
            <a:off x="1981200" y="381000"/>
            <a:ext cx="8229600" cy="9604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9900"/>
              </a:buClr>
              <a:buSzPts val="3600"/>
              <a:buFont typeface="Comic Sans MS"/>
              <a:buNone/>
            </a:pPr>
            <a:r>
              <a:rPr lang="tr-TR">
                <a:solidFill>
                  <a:srgbClr val="FF9900"/>
                </a:solidFill>
                <a:latin typeface="Comic Sans MS"/>
                <a:ea typeface="Comic Sans MS"/>
                <a:cs typeface="Comic Sans MS"/>
                <a:sym typeface="Comic Sans MS"/>
              </a:rPr>
              <a:t>İlkyardımın </a:t>
            </a:r>
            <a:r>
              <a:rPr lang="tr-TR">
                <a:solidFill>
                  <a:schemeClr val="hlink"/>
                </a:solidFill>
                <a:latin typeface="Comic Sans MS"/>
                <a:ea typeface="Comic Sans MS"/>
                <a:cs typeface="Comic Sans MS"/>
                <a:sym typeface="Comic Sans MS"/>
              </a:rPr>
              <a:t> A</a:t>
            </a:r>
            <a:r>
              <a:rPr lang="tr-TR">
                <a:solidFill>
                  <a:srgbClr val="0099FF"/>
                </a:solidFill>
                <a:latin typeface="Comic Sans MS"/>
                <a:ea typeface="Comic Sans MS"/>
                <a:cs typeface="Comic Sans MS"/>
                <a:sym typeface="Comic Sans MS"/>
              </a:rPr>
              <a:t>B</a:t>
            </a:r>
            <a:r>
              <a:rPr lang="tr-TR">
                <a:solidFill>
                  <a:srgbClr val="FF0000"/>
                </a:solidFill>
                <a:latin typeface="Comic Sans MS"/>
                <a:ea typeface="Comic Sans MS"/>
                <a:cs typeface="Comic Sans MS"/>
                <a:sym typeface="Comic Sans MS"/>
              </a:rPr>
              <a:t>C</a:t>
            </a:r>
            <a:r>
              <a:rPr lang="tr-TR">
                <a:solidFill>
                  <a:srgbClr val="FF9900"/>
                </a:solidFill>
                <a:latin typeface="Comic Sans MS"/>
                <a:ea typeface="Comic Sans MS"/>
                <a:cs typeface="Comic Sans MS"/>
                <a:sym typeface="Comic Sans MS"/>
              </a:rPr>
              <a:t>’si Nedir?</a:t>
            </a:r>
            <a:endParaRPr/>
          </a:p>
        </p:txBody>
      </p:sp>
      <p:pic>
        <p:nvPicPr>
          <p:cNvPr descr="bilinç kontrolu" id="356" name="Google Shape;356;p61"/>
          <p:cNvPicPr preferRelativeResize="0"/>
          <p:nvPr>
            <p:ph idx="1" type="body"/>
          </p:nvPr>
        </p:nvPicPr>
        <p:blipFill rotWithShape="1">
          <a:blip r:embed="rId3">
            <a:alphaModFix/>
          </a:blip>
          <a:srcRect b="0" l="0" r="0" t="0"/>
          <a:stretch/>
        </p:blipFill>
        <p:spPr>
          <a:xfrm>
            <a:off x="1524001" y="1196975"/>
            <a:ext cx="2771775" cy="4319588"/>
          </a:xfrm>
          <a:prstGeom prst="rect">
            <a:avLst/>
          </a:prstGeom>
          <a:noFill/>
          <a:ln cap="flat" cmpd="sng" w="12700">
            <a:solidFill>
              <a:srgbClr val="000000"/>
            </a:solidFill>
            <a:prstDash val="solid"/>
            <a:miter lim="800000"/>
            <a:headEnd len="sm" w="sm" type="none"/>
            <a:tailEnd len="sm" w="sm" type="none"/>
          </a:ln>
        </p:spPr>
      </p:pic>
      <p:sp>
        <p:nvSpPr>
          <p:cNvPr id="357" name="Google Shape;357;p61"/>
          <p:cNvSpPr/>
          <p:nvPr/>
        </p:nvSpPr>
        <p:spPr>
          <a:xfrm>
            <a:off x="1524001" y="5526268"/>
            <a:ext cx="2771775" cy="11906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FF0000"/>
                </a:solidFill>
                <a:latin typeface="Arial"/>
                <a:ea typeface="Arial"/>
                <a:cs typeface="Arial"/>
                <a:sym typeface="Arial"/>
              </a:rPr>
              <a:t>Bilinç Kontrolü</a:t>
            </a:r>
            <a:endParaRPr/>
          </a:p>
          <a:p>
            <a:pPr indent="0" lvl="0" marL="0" marR="0" rtl="0" algn="l">
              <a:spcBef>
                <a:spcPts val="0"/>
              </a:spcBef>
              <a:spcAft>
                <a:spcPts val="0"/>
              </a:spcAft>
              <a:buNone/>
            </a:pPr>
            <a:r>
              <a:t/>
            </a:r>
            <a:endParaRPr b="1" sz="1800">
              <a:solidFill>
                <a:srgbClr val="FF0000"/>
              </a:solidFill>
              <a:latin typeface="Arial"/>
              <a:ea typeface="Arial"/>
              <a:cs typeface="Arial"/>
              <a:sym typeface="Arial"/>
            </a:endParaRPr>
          </a:p>
          <a:p>
            <a:pPr indent="0" lvl="0" marL="0" marR="0" rtl="0" algn="l">
              <a:spcBef>
                <a:spcPts val="0"/>
              </a:spcBef>
              <a:spcAft>
                <a:spcPts val="0"/>
              </a:spcAft>
              <a:buNone/>
            </a:pPr>
            <a:r>
              <a:rPr b="1" lang="tr-TR" sz="1800">
                <a:solidFill>
                  <a:srgbClr val="FFCC66"/>
                </a:solidFill>
                <a:latin typeface="Arial"/>
                <a:ea typeface="Arial"/>
                <a:cs typeface="Arial"/>
                <a:sym typeface="Arial"/>
              </a:rPr>
              <a:t>Omuzlara dokunarak</a:t>
            </a:r>
            <a:endParaRPr/>
          </a:p>
          <a:p>
            <a:pPr indent="0" lvl="0" marL="0" marR="0" rtl="0" algn="l">
              <a:spcBef>
                <a:spcPts val="0"/>
              </a:spcBef>
              <a:spcAft>
                <a:spcPts val="0"/>
              </a:spcAft>
              <a:buNone/>
            </a:pPr>
            <a:r>
              <a:rPr b="1" lang="tr-TR" sz="1800">
                <a:solidFill>
                  <a:srgbClr val="FFCC66"/>
                </a:solidFill>
                <a:latin typeface="Arial"/>
                <a:ea typeface="Arial"/>
                <a:cs typeface="Arial"/>
                <a:sym typeface="Arial"/>
              </a:rPr>
              <a:t>Sözlü uyaran vererek</a:t>
            </a:r>
            <a:endParaRPr/>
          </a:p>
        </p:txBody>
      </p:sp>
      <p:sp>
        <p:nvSpPr>
          <p:cNvPr id="358" name="Google Shape;358;p61"/>
          <p:cNvSpPr/>
          <p:nvPr/>
        </p:nvSpPr>
        <p:spPr>
          <a:xfrm flipH="1">
            <a:off x="4367213" y="1196975"/>
            <a:ext cx="438150"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FF66FF"/>
                </a:solidFill>
                <a:latin typeface="Arial"/>
                <a:ea typeface="Arial"/>
                <a:cs typeface="Arial"/>
                <a:sym typeface="Arial"/>
              </a:rPr>
              <a:t>YARDIM</a:t>
            </a:r>
            <a:endParaRPr/>
          </a:p>
          <a:p>
            <a:pPr indent="0" lvl="0" marL="0" marR="0" rtl="0" algn="l">
              <a:spcBef>
                <a:spcPts val="0"/>
              </a:spcBef>
              <a:spcAft>
                <a:spcPts val="0"/>
              </a:spcAft>
              <a:buNone/>
            </a:pPr>
            <a:r>
              <a:t/>
            </a:r>
            <a:endParaRPr b="1" sz="1800">
              <a:solidFill>
                <a:srgbClr val="FF66FF"/>
              </a:solidFill>
              <a:latin typeface="Arial"/>
              <a:ea typeface="Arial"/>
              <a:cs typeface="Arial"/>
              <a:sym typeface="Arial"/>
            </a:endParaRPr>
          </a:p>
          <a:p>
            <a:pPr indent="0" lvl="0" marL="0" marR="0" rtl="0" algn="l">
              <a:spcBef>
                <a:spcPts val="0"/>
              </a:spcBef>
              <a:spcAft>
                <a:spcPts val="0"/>
              </a:spcAft>
              <a:buNone/>
            </a:pPr>
            <a:r>
              <a:rPr b="1" lang="tr-TR" sz="1800">
                <a:solidFill>
                  <a:srgbClr val="FF66FF"/>
                </a:solidFill>
                <a:latin typeface="Arial"/>
                <a:ea typeface="Arial"/>
                <a:cs typeface="Arial"/>
                <a:sym typeface="Arial"/>
              </a:rPr>
              <a:t>ÇAĞIR</a:t>
            </a:r>
            <a:endParaRPr/>
          </a:p>
        </p:txBody>
      </p:sp>
      <p:pic>
        <p:nvPicPr>
          <p:cNvPr descr="resim14" id="359" name="Google Shape;359;p61"/>
          <p:cNvPicPr preferRelativeResize="0"/>
          <p:nvPr/>
        </p:nvPicPr>
        <p:blipFill rotWithShape="1">
          <a:blip r:embed="rId4">
            <a:alphaModFix/>
          </a:blip>
          <a:srcRect b="0" l="0" r="0" t="0"/>
          <a:stretch/>
        </p:blipFill>
        <p:spPr>
          <a:xfrm>
            <a:off x="4872039" y="1196976"/>
            <a:ext cx="2808287" cy="2232025"/>
          </a:xfrm>
          <a:prstGeom prst="rect">
            <a:avLst/>
          </a:prstGeom>
          <a:noFill/>
          <a:ln cap="flat" cmpd="sng" w="12700">
            <a:solidFill>
              <a:srgbClr val="000000"/>
            </a:solidFill>
            <a:prstDash val="solid"/>
            <a:miter lim="800000"/>
            <a:headEnd len="sm" w="sm" type="none"/>
            <a:tailEnd len="sm" w="sm" type="none"/>
          </a:ln>
        </p:spPr>
      </p:pic>
      <p:pic>
        <p:nvPicPr>
          <p:cNvPr descr="tara0011" id="360" name="Google Shape;360;p61"/>
          <p:cNvPicPr preferRelativeResize="0"/>
          <p:nvPr/>
        </p:nvPicPr>
        <p:blipFill rotWithShape="1">
          <a:blip r:embed="rId5">
            <a:alphaModFix/>
          </a:blip>
          <a:srcRect b="0" l="0" r="0" t="0"/>
          <a:stretch/>
        </p:blipFill>
        <p:spPr>
          <a:xfrm>
            <a:off x="4872039" y="3429000"/>
            <a:ext cx="2808287" cy="2089150"/>
          </a:xfrm>
          <a:prstGeom prst="rect">
            <a:avLst/>
          </a:prstGeom>
          <a:noFill/>
          <a:ln cap="flat" cmpd="sng" w="12700">
            <a:solidFill>
              <a:srgbClr val="000000"/>
            </a:solidFill>
            <a:prstDash val="solid"/>
            <a:miter lim="800000"/>
            <a:headEnd len="sm" w="sm" type="none"/>
            <a:tailEnd len="sm" w="sm" type="none"/>
          </a:ln>
        </p:spPr>
      </p:pic>
      <p:sp>
        <p:nvSpPr>
          <p:cNvPr id="361" name="Google Shape;361;p61"/>
          <p:cNvSpPr/>
          <p:nvPr/>
        </p:nvSpPr>
        <p:spPr>
          <a:xfrm>
            <a:off x="5087939" y="5516564"/>
            <a:ext cx="2447925"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chemeClr val="hlink"/>
                </a:solidFill>
                <a:latin typeface="Arial"/>
                <a:ea typeface="Arial"/>
                <a:cs typeface="Arial"/>
                <a:sym typeface="Arial"/>
              </a:rPr>
              <a:t>A</a:t>
            </a:r>
            <a:endParaRPr/>
          </a:p>
          <a:p>
            <a:pPr indent="0" lvl="0" marL="0" marR="0" rtl="0" algn="l">
              <a:spcBef>
                <a:spcPts val="0"/>
              </a:spcBef>
              <a:spcAft>
                <a:spcPts val="0"/>
              </a:spcAft>
              <a:buNone/>
            </a:pPr>
            <a:r>
              <a:t/>
            </a:r>
            <a:endParaRPr b="1" sz="1800">
              <a:solidFill>
                <a:srgbClr val="FF0000"/>
              </a:solidFill>
              <a:latin typeface="Arial"/>
              <a:ea typeface="Arial"/>
              <a:cs typeface="Arial"/>
              <a:sym typeface="Arial"/>
            </a:endParaRPr>
          </a:p>
          <a:p>
            <a:pPr indent="0" lvl="0" marL="0" marR="0" rtl="0" algn="l">
              <a:spcBef>
                <a:spcPts val="0"/>
              </a:spcBef>
              <a:spcAft>
                <a:spcPts val="0"/>
              </a:spcAft>
              <a:buNone/>
            </a:pPr>
            <a:r>
              <a:rPr b="1" lang="tr-TR" sz="1800">
                <a:solidFill>
                  <a:srgbClr val="FFCC66"/>
                </a:solidFill>
                <a:latin typeface="Arial"/>
                <a:ea typeface="Arial"/>
                <a:cs typeface="Arial"/>
                <a:sym typeface="Arial"/>
              </a:rPr>
              <a:t>Nefes yolu açılması</a:t>
            </a:r>
            <a:endParaRPr/>
          </a:p>
          <a:p>
            <a:pPr indent="0" lvl="0" marL="0" marR="0" rtl="0" algn="l">
              <a:spcBef>
                <a:spcPts val="0"/>
              </a:spcBef>
              <a:spcAft>
                <a:spcPts val="0"/>
              </a:spcAft>
              <a:buNone/>
            </a:pPr>
            <a:r>
              <a:rPr b="1" lang="tr-TR" sz="1800" u="sng">
                <a:solidFill>
                  <a:srgbClr val="FF0000"/>
                </a:solidFill>
                <a:latin typeface="Arial"/>
                <a:ea typeface="Arial"/>
                <a:cs typeface="Arial"/>
                <a:sym typeface="Arial"/>
              </a:rPr>
              <a:t>Baş-Çene</a:t>
            </a:r>
            <a:r>
              <a:rPr b="1" lang="tr-TR" sz="1800">
                <a:solidFill>
                  <a:srgbClr val="FF0000"/>
                </a:solidFill>
                <a:latin typeface="Arial"/>
                <a:ea typeface="Arial"/>
                <a:cs typeface="Arial"/>
                <a:sym typeface="Arial"/>
              </a:rPr>
              <a:t> pozisyonu</a:t>
            </a:r>
            <a:endParaRPr/>
          </a:p>
        </p:txBody>
      </p:sp>
      <p:pic>
        <p:nvPicPr>
          <p:cNvPr descr="tara0012" id="362" name="Google Shape;362;p61"/>
          <p:cNvPicPr preferRelativeResize="0"/>
          <p:nvPr/>
        </p:nvPicPr>
        <p:blipFill rotWithShape="1">
          <a:blip r:embed="rId6">
            <a:alphaModFix/>
          </a:blip>
          <a:srcRect b="0" l="0" r="-9953" t="-9937"/>
          <a:stretch/>
        </p:blipFill>
        <p:spPr>
          <a:xfrm>
            <a:off x="7824789" y="1844675"/>
            <a:ext cx="2663825" cy="3168650"/>
          </a:xfrm>
          <a:prstGeom prst="rect">
            <a:avLst/>
          </a:prstGeom>
          <a:noFill/>
          <a:ln cap="flat" cmpd="sng" w="12700">
            <a:solidFill>
              <a:srgbClr val="000000"/>
            </a:solidFill>
            <a:prstDash val="solid"/>
            <a:miter lim="800000"/>
            <a:headEnd len="sm" w="sm" type="none"/>
            <a:tailEnd len="sm" w="sm" type="none"/>
          </a:ln>
        </p:spPr>
      </p:pic>
      <p:sp>
        <p:nvSpPr>
          <p:cNvPr id="363" name="Google Shape;363;p61"/>
          <p:cNvSpPr/>
          <p:nvPr/>
        </p:nvSpPr>
        <p:spPr>
          <a:xfrm>
            <a:off x="8040689" y="5373689"/>
            <a:ext cx="2447925"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0099FF"/>
                </a:solidFill>
                <a:latin typeface="Arial"/>
                <a:ea typeface="Arial"/>
                <a:cs typeface="Arial"/>
                <a:sym typeface="Arial"/>
              </a:rPr>
              <a:t>B</a:t>
            </a:r>
            <a:endParaRPr/>
          </a:p>
          <a:p>
            <a:pPr indent="0" lvl="0" marL="0" marR="0" rtl="0" algn="l">
              <a:spcBef>
                <a:spcPts val="0"/>
              </a:spcBef>
              <a:spcAft>
                <a:spcPts val="0"/>
              </a:spcAft>
              <a:buNone/>
            </a:pPr>
            <a:r>
              <a:rPr b="1" lang="tr-TR" sz="1800">
                <a:solidFill>
                  <a:srgbClr val="FFCC66"/>
                </a:solidFill>
                <a:latin typeface="Arial"/>
                <a:ea typeface="Arial"/>
                <a:cs typeface="Arial"/>
                <a:sym typeface="Arial"/>
              </a:rPr>
              <a:t>Solunum kontrolü</a:t>
            </a:r>
            <a:endParaRPr/>
          </a:p>
          <a:p>
            <a:pPr indent="0" lvl="0" marL="0" marR="0" rtl="0" algn="l">
              <a:spcBef>
                <a:spcPts val="0"/>
              </a:spcBef>
              <a:spcAft>
                <a:spcPts val="0"/>
              </a:spcAft>
              <a:buNone/>
            </a:pPr>
            <a:r>
              <a:rPr b="1" lang="tr-TR" sz="1800">
                <a:solidFill>
                  <a:srgbClr val="FF0000"/>
                </a:solidFill>
                <a:latin typeface="Arial"/>
                <a:ea typeface="Arial"/>
                <a:cs typeface="Arial"/>
                <a:sym typeface="Arial"/>
              </a:rPr>
              <a:t>Bak-Dinle-Hisset </a:t>
            </a:r>
            <a:endParaRPr/>
          </a:p>
          <a:p>
            <a:pPr indent="0" lvl="0" marL="0" marR="0" rtl="0" algn="l">
              <a:spcBef>
                <a:spcPts val="0"/>
              </a:spcBef>
              <a:spcAft>
                <a:spcPts val="0"/>
              </a:spcAft>
              <a:buNone/>
            </a:pPr>
            <a:r>
              <a:rPr b="1" lang="tr-TR" sz="1800" u="sng">
                <a:solidFill>
                  <a:srgbClr val="FF0000"/>
                </a:solidFill>
                <a:latin typeface="Arial"/>
                <a:ea typeface="Arial"/>
                <a:cs typeface="Arial"/>
                <a:sym typeface="Arial"/>
              </a:rPr>
              <a:t>‘ 5 saniye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2000"/>
                                        <p:tgtEl>
                                          <p:spTgt spid="35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2000"/>
                                        <p:tgtEl>
                                          <p:spTgt spid="35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2000"/>
                                        <p:tgtEl>
                                          <p:spTgt spid="360"/>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20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bandicam 2018-03-01 08-55-50-182" id="108" name="Google Shape;108;p17"/>
          <p:cNvPicPr preferRelativeResize="0"/>
          <p:nvPr/>
        </p:nvPicPr>
        <p:blipFill rotWithShape="1">
          <a:blip r:embed="rId3">
            <a:alphaModFix/>
          </a:blip>
          <a:srcRect b="0" l="0" r="862" t="556"/>
          <a:stretch/>
        </p:blipFill>
        <p:spPr>
          <a:xfrm>
            <a:off x="3387725" y="94975"/>
            <a:ext cx="5370001" cy="67630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bakdinlehisset" id="368" name="Google Shape;368;p62"/>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descr="bandicam 2018-03-01 08-55-24-035" id="373" name="Google Shape;373;p63"/>
          <p:cNvPicPr preferRelativeResize="0"/>
          <p:nvPr/>
        </p:nvPicPr>
        <p:blipFill rotWithShape="1">
          <a:blip r:embed="rId3">
            <a:alphaModFix/>
          </a:blip>
          <a:srcRect b="0" l="0" r="0" t="0"/>
          <a:stretch/>
        </p:blipFill>
        <p:spPr>
          <a:xfrm>
            <a:off x="238125" y="0"/>
            <a:ext cx="11714163" cy="6858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descr="bandicam 2018-03-01 08-55-27-098" id="378" name="Google Shape;378;p64"/>
          <p:cNvPicPr preferRelativeResize="0"/>
          <p:nvPr/>
        </p:nvPicPr>
        <p:blipFill rotWithShape="1">
          <a:blip r:embed="rId3">
            <a:alphaModFix/>
          </a:blip>
          <a:srcRect b="0" l="0" r="0" t="0"/>
          <a:stretch/>
        </p:blipFill>
        <p:spPr>
          <a:xfrm>
            <a:off x="238125" y="0"/>
            <a:ext cx="11714163" cy="6858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5"/>
          <p:cNvSpPr txBox="1"/>
          <p:nvPr>
            <p:ph type="ctrTitle"/>
          </p:nvPr>
        </p:nvSpPr>
        <p:spPr>
          <a:xfrm>
            <a:off x="1119554" y="1957632"/>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0000"/>
              </a:buClr>
              <a:buSzPts val="4400"/>
              <a:buFont typeface="Comic Sans MS"/>
              <a:buNone/>
            </a:pPr>
            <a:r>
              <a:rPr i="1" lang="tr-TR" sz="4400">
                <a:solidFill>
                  <a:srgbClr val="FF0000"/>
                </a:solidFill>
                <a:latin typeface="Comic Sans MS"/>
                <a:ea typeface="Comic Sans MS"/>
                <a:cs typeface="Comic Sans MS"/>
                <a:sym typeface="Comic Sans MS"/>
              </a:rPr>
              <a:t>DEĞERLENDİRME SORULARI</a:t>
            </a:r>
            <a:endParaRPr i="1" sz="4400">
              <a:solidFill>
                <a:srgbClr val="FF0000"/>
              </a:solidFill>
              <a:latin typeface="Comic Sans MS"/>
              <a:ea typeface="Comic Sans MS"/>
              <a:cs typeface="Comic Sans MS"/>
              <a:sym typeface="Comic Sans M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66"/>
          <p:cNvPicPr preferRelativeResize="0"/>
          <p:nvPr/>
        </p:nvPicPr>
        <p:blipFill rotWithShape="1">
          <a:blip r:embed="rId3">
            <a:alphaModFix/>
          </a:blip>
          <a:srcRect b="0" l="0" r="0" t="0"/>
          <a:stretch/>
        </p:blipFill>
        <p:spPr>
          <a:xfrm>
            <a:off x="2582076" y="737735"/>
            <a:ext cx="5903163" cy="457168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67"/>
          <p:cNvPicPr preferRelativeResize="0"/>
          <p:nvPr/>
        </p:nvPicPr>
        <p:blipFill rotWithShape="1">
          <a:blip r:embed="rId3">
            <a:alphaModFix/>
          </a:blip>
          <a:srcRect b="0" l="0" r="0" t="0"/>
          <a:stretch/>
        </p:blipFill>
        <p:spPr>
          <a:xfrm>
            <a:off x="2582076" y="737735"/>
            <a:ext cx="5903163" cy="4571684"/>
          </a:xfrm>
          <a:prstGeom prst="rect">
            <a:avLst/>
          </a:prstGeom>
          <a:noFill/>
          <a:ln>
            <a:noFill/>
          </a:ln>
        </p:spPr>
      </p:pic>
      <p:sp>
        <p:nvSpPr>
          <p:cNvPr id="394" name="Google Shape;394;p67"/>
          <p:cNvSpPr/>
          <p:nvPr/>
        </p:nvSpPr>
        <p:spPr>
          <a:xfrm>
            <a:off x="2507226" y="4621160"/>
            <a:ext cx="550500" cy="4719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68"/>
          <p:cNvPicPr preferRelativeResize="0"/>
          <p:nvPr/>
        </p:nvPicPr>
        <p:blipFill rotWithShape="1">
          <a:blip r:embed="rId3">
            <a:alphaModFix/>
          </a:blip>
          <a:srcRect b="0" l="0" r="0" t="0"/>
          <a:stretch/>
        </p:blipFill>
        <p:spPr>
          <a:xfrm>
            <a:off x="1941339" y="1440077"/>
            <a:ext cx="7143667" cy="307293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p69"/>
          <p:cNvPicPr preferRelativeResize="0"/>
          <p:nvPr/>
        </p:nvPicPr>
        <p:blipFill rotWithShape="1">
          <a:blip r:embed="rId3">
            <a:alphaModFix/>
          </a:blip>
          <a:srcRect b="0" l="0" r="0" t="0"/>
          <a:stretch/>
        </p:blipFill>
        <p:spPr>
          <a:xfrm>
            <a:off x="1941339" y="1440077"/>
            <a:ext cx="7143667" cy="3072931"/>
          </a:xfrm>
          <a:prstGeom prst="rect">
            <a:avLst/>
          </a:prstGeom>
          <a:noFill/>
          <a:ln>
            <a:noFill/>
          </a:ln>
        </p:spPr>
      </p:pic>
      <p:sp>
        <p:nvSpPr>
          <p:cNvPr id="405" name="Google Shape;405;p69"/>
          <p:cNvSpPr/>
          <p:nvPr/>
        </p:nvSpPr>
        <p:spPr>
          <a:xfrm>
            <a:off x="2010165" y="3706760"/>
            <a:ext cx="550500" cy="4719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70"/>
          <p:cNvPicPr preferRelativeResize="0"/>
          <p:nvPr/>
        </p:nvPicPr>
        <p:blipFill rotWithShape="1">
          <a:blip r:embed="rId3">
            <a:alphaModFix/>
          </a:blip>
          <a:srcRect b="0" l="0" r="0" t="0"/>
          <a:stretch/>
        </p:blipFill>
        <p:spPr>
          <a:xfrm>
            <a:off x="2388101" y="429115"/>
            <a:ext cx="6008647" cy="567671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id="415" name="Google Shape;415;p71"/>
          <p:cNvPicPr preferRelativeResize="0"/>
          <p:nvPr/>
        </p:nvPicPr>
        <p:blipFill rotWithShape="1">
          <a:blip r:embed="rId3">
            <a:alphaModFix/>
          </a:blip>
          <a:srcRect b="0" l="0" r="0" t="0"/>
          <a:stretch/>
        </p:blipFill>
        <p:spPr>
          <a:xfrm>
            <a:off x="2388101" y="429115"/>
            <a:ext cx="6008647" cy="5676717"/>
          </a:xfrm>
          <a:prstGeom prst="rect">
            <a:avLst/>
          </a:prstGeom>
          <a:noFill/>
          <a:ln>
            <a:noFill/>
          </a:ln>
        </p:spPr>
      </p:pic>
      <p:sp>
        <p:nvSpPr>
          <p:cNvPr id="416" name="Google Shape;416;p71"/>
          <p:cNvSpPr/>
          <p:nvPr/>
        </p:nvSpPr>
        <p:spPr>
          <a:xfrm>
            <a:off x="2388101" y="5683045"/>
            <a:ext cx="398700" cy="3441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Quattrocento Sans"/>
              <a:buNone/>
            </a:pPr>
            <a:r>
              <a:rPr lang="tr-TR">
                <a:solidFill>
                  <a:srgbClr val="FF0000"/>
                </a:solidFill>
              </a:rPr>
              <a:t>Sindirim Sistemi Rahatsızlıkları</a:t>
            </a:r>
            <a:endParaRPr>
              <a:solidFill>
                <a:srgbClr val="FF0000"/>
              </a:solidFill>
            </a:endParaRPr>
          </a:p>
        </p:txBody>
      </p:sp>
      <p:sp>
        <p:nvSpPr>
          <p:cNvPr id="114" name="Google Shape;114;p18"/>
          <p:cNvSpPr txBox="1"/>
          <p:nvPr>
            <p:ph idx="1" type="body"/>
          </p:nvPr>
        </p:nvSpPr>
        <p:spPr>
          <a:xfrm>
            <a:off x="512884" y="1509102"/>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chemeClr val="dk1"/>
              </a:buClr>
              <a:buSzPts val="2220"/>
              <a:buChar char="•"/>
            </a:pPr>
            <a:r>
              <a:rPr b="1" lang="tr-TR" sz="2220"/>
              <a:t>İshal: </a:t>
            </a:r>
            <a:r>
              <a:rPr lang="tr-TR" sz="2220"/>
              <a:t>Başka bir sindirim sistemi hastalığının belirtisi olduğu gibi kendi başına da bir hastalık olabilir. Genelde vücudun sıvı dengesini bozar ve su kaybına neden olur. Bu nedenle bol bol sıvı takviyesi yapılmalıdır.</a:t>
            </a:r>
            <a:endParaRPr/>
          </a:p>
          <a:p>
            <a:pPr indent="-87629" lvl="0" marL="228600" rtl="0" algn="l">
              <a:lnSpc>
                <a:spcPct val="70000"/>
              </a:lnSpc>
              <a:spcBef>
                <a:spcPts val="1000"/>
              </a:spcBef>
              <a:spcAft>
                <a:spcPts val="0"/>
              </a:spcAft>
              <a:buClr>
                <a:schemeClr val="dk1"/>
              </a:buClr>
              <a:buSzPts val="2220"/>
              <a:buNone/>
            </a:pPr>
            <a:r>
              <a:t/>
            </a:r>
            <a:endParaRPr sz="2220"/>
          </a:p>
          <a:p>
            <a:pPr indent="-228600" lvl="0" marL="228600" rtl="0" algn="l">
              <a:lnSpc>
                <a:spcPct val="70000"/>
              </a:lnSpc>
              <a:spcBef>
                <a:spcPts val="1000"/>
              </a:spcBef>
              <a:spcAft>
                <a:spcPts val="0"/>
              </a:spcAft>
              <a:buClr>
                <a:schemeClr val="dk1"/>
              </a:buClr>
              <a:buSzPts val="2220"/>
              <a:buChar char="•"/>
            </a:pPr>
            <a:r>
              <a:rPr b="1" lang="tr-TR" sz="2220"/>
              <a:t>Ülser: </a:t>
            </a:r>
            <a:r>
              <a:rPr lang="tr-TR" sz="2220"/>
              <a:t>Mide ve on iki parmak bağırsağında görülen yaralardır. Genelde mide asidinin fazla salgılanması neticesinde oluşurlar. Sigara, alkol, baharat kullanımı neticesinde ortaya çıkar. Erken teşhis ve diyet ile tedavi edilebilir.</a:t>
            </a:r>
            <a:endParaRPr/>
          </a:p>
          <a:p>
            <a:pPr indent="-87629" lvl="0" marL="228600" rtl="0" algn="l">
              <a:lnSpc>
                <a:spcPct val="70000"/>
              </a:lnSpc>
              <a:spcBef>
                <a:spcPts val="1000"/>
              </a:spcBef>
              <a:spcAft>
                <a:spcPts val="0"/>
              </a:spcAft>
              <a:buClr>
                <a:schemeClr val="dk1"/>
              </a:buClr>
              <a:buSzPts val="2220"/>
              <a:buNone/>
            </a:pPr>
            <a:r>
              <a:t/>
            </a:r>
            <a:endParaRPr sz="2220"/>
          </a:p>
          <a:p>
            <a:pPr indent="-228600" lvl="0" marL="228600" rtl="0" algn="l">
              <a:lnSpc>
                <a:spcPct val="70000"/>
              </a:lnSpc>
              <a:spcBef>
                <a:spcPts val="1000"/>
              </a:spcBef>
              <a:spcAft>
                <a:spcPts val="0"/>
              </a:spcAft>
              <a:buClr>
                <a:schemeClr val="dk1"/>
              </a:buClr>
              <a:buSzPts val="2220"/>
              <a:buChar char="•"/>
            </a:pPr>
            <a:r>
              <a:rPr b="1" lang="tr-TR" sz="2220"/>
              <a:t>Gastrit</a:t>
            </a:r>
            <a:r>
              <a:rPr lang="tr-TR" sz="2220">
                <a:solidFill>
                  <a:srgbClr val="FF0000"/>
                </a:solidFill>
              </a:rPr>
              <a:t>: </a:t>
            </a:r>
            <a:r>
              <a:rPr lang="tr-TR" sz="2220"/>
              <a:t>Gastrit kelime anlamı olarak midenin iltihabına verilen isimdir. Bu iltihap bakteriler, virüsler gibi enfeksiyon ajanlarına bağlı olabileceği gibi, kimyasal ajanlara (ilaçlar, safra gibi) veya bağışıklık sistemine bağlı da olabilmektedir. </a:t>
            </a:r>
            <a:endParaRPr sz="2220"/>
          </a:p>
          <a:p>
            <a:pPr indent="-87629" lvl="0" marL="228600" rtl="0" algn="l">
              <a:lnSpc>
                <a:spcPct val="70000"/>
              </a:lnSpc>
              <a:spcBef>
                <a:spcPts val="1000"/>
              </a:spcBef>
              <a:spcAft>
                <a:spcPts val="0"/>
              </a:spcAft>
              <a:buClr>
                <a:schemeClr val="dk1"/>
              </a:buClr>
              <a:buSzPts val="2220"/>
              <a:buNone/>
            </a:pPr>
            <a:r>
              <a:t/>
            </a:r>
            <a:endParaRPr sz="2220"/>
          </a:p>
          <a:p>
            <a:pPr indent="-228600" lvl="0" marL="228600" rtl="0" algn="l">
              <a:lnSpc>
                <a:spcPct val="70000"/>
              </a:lnSpc>
              <a:spcBef>
                <a:spcPts val="1000"/>
              </a:spcBef>
              <a:spcAft>
                <a:spcPts val="0"/>
              </a:spcAft>
              <a:buClr>
                <a:schemeClr val="dk1"/>
              </a:buClr>
              <a:buSzPts val="2220"/>
              <a:buChar char="•"/>
            </a:pPr>
            <a:r>
              <a:rPr b="1" lang="tr-TR" sz="2220"/>
              <a:t>Reflü</a:t>
            </a:r>
            <a:r>
              <a:rPr lang="tr-TR" sz="2220"/>
              <a:t>: Mide asidinin çoğalması neticesinde, yemek borusuna kaçmasıyla oluşan ve yanma hissi veren bir hastalıktır.</a:t>
            </a:r>
            <a:endParaRPr sz="222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descr="bandicam 2018-01-21 10-24-55-816" id="421" name="Google Shape;421;p72"/>
          <p:cNvPicPr preferRelativeResize="0"/>
          <p:nvPr/>
        </p:nvPicPr>
        <p:blipFill rotWithShape="1">
          <a:blip r:embed="rId3">
            <a:alphaModFix/>
          </a:blip>
          <a:srcRect b="0" l="0" r="0" t="0"/>
          <a:stretch/>
        </p:blipFill>
        <p:spPr>
          <a:xfrm>
            <a:off x="0" y="263525"/>
            <a:ext cx="12192000" cy="63309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descr="bandicam 2018-01-21 10-24-57-801" id="426" name="Google Shape;426;p73"/>
          <p:cNvPicPr preferRelativeResize="0"/>
          <p:nvPr/>
        </p:nvPicPr>
        <p:blipFill rotWithShape="1">
          <a:blip r:embed="rId3">
            <a:alphaModFix/>
          </a:blip>
          <a:srcRect b="0" l="0" r="0" t="0"/>
          <a:stretch/>
        </p:blipFill>
        <p:spPr>
          <a:xfrm>
            <a:off x="0" y="263525"/>
            <a:ext cx="12192000" cy="63309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descr="bandicam 2018-01-21 10-24-59-688" id="431" name="Google Shape;431;p74"/>
          <p:cNvPicPr preferRelativeResize="0"/>
          <p:nvPr/>
        </p:nvPicPr>
        <p:blipFill rotWithShape="1">
          <a:blip r:embed="rId3">
            <a:alphaModFix/>
          </a:blip>
          <a:srcRect b="0" l="0" r="0" t="0"/>
          <a:stretch/>
        </p:blipFill>
        <p:spPr>
          <a:xfrm>
            <a:off x="0" y="263525"/>
            <a:ext cx="12192000" cy="63309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descr="bandicam 2018-01-21 10-25-01-540" id="436" name="Google Shape;436;p75"/>
          <p:cNvPicPr preferRelativeResize="0"/>
          <p:nvPr/>
        </p:nvPicPr>
        <p:blipFill rotWithShape="1">
          <a:blip r:embed="rId3">
            <a:alphaModFix/>
          </a:blip>
          <a:srcRect b="0" l="0" r="0" t="0"/>
          <a:stretch/>
        </p:blipFill>
        <p:spPr>
          <a:xfrm>
            <a:off x="0" y="263525"/>
            <a:ext cx="12192000" cy="63309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descr="bandicam 2018-04-20 20-09-59-762" id="441" name="Google Shape;441;p76"/>
          <p:cNvPicPr preferRelativeResize="0"/>
          <p:nvPr/>
        </p:nvPicPr>
        <p:blipFill rotWithShape="1">
          <a:blip r:embed="rId3">
            <a:alphaModFix/>
          </a:blip>
          <a:srcRect b="0" l="0" r="0" t="0"/>
          <a:stretch/>
        </p:blipFill>
        <p:spPr>
          <a:xfrm>
            <a:off x="0" y="311150"/>
            <a:ext cx="12192000" cy="62357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descr="bandicam 2018-04-20 20-10-01-453" id="446" name="Google Shape;446;p77"/>
          <p:cNvPicPr preferRelativeResize="0"/>
          <p:nvPr/>
        </p:nvPicPr>
        <p:blipFill rotWithShape="1">
          <a:blip r:embed="rId3">
            <a:alphaModFix/>
          </a:blip>
          <a:srcRect b="0" l="0" r="0" t="0"/>
          <a:stretch/>
        </p:blipFill>
        <p:spPr>
          <a:xfrm>
            <a:off x="0" y="311150"/>
            <a:ext cx="12192000" cy="62357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78"/>
          <p:cNvPicPr preferRelativeResize="0"/>
          <p:nvPr/>
        </p:nvPicPr>
        <p:blipFill rotWithShape="1">
          <a:blip r:embed="rId3">
            <a:alphaModFix/>
          </a:blip>
          <a:srcRect b="0" l="0" r="0" t="0"/>
          <a:stretch/>
        </p:blipFill>
        <p:spPr>
          <a:xfrm>
            <a:off x="2793968" y="582351"/>
            <a:ext cx="6143554" cy="493354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id="456" name="Google Shape;456;p79"/>
          <p:cNvPicPr preferRelativeResize="0"/>
          <p:nvPr/>
        </p:nvPicPr>
        <p:blipFill rotWithShape="1">
          <a:blip r:embed="rId3">
            <a:alphaModFix/>
          </a:blip>
          <a:srcRect b="0" l="0" r="0" t="0"/>
          <a:stretch/>
        </p:blipFill>
        <p:spPr>
          <a:xfrm>
            <a:off x="2793968" y="582351"/>
            <a:ext cx="6143554" cy="4933545"/>
          </a:xfrm>
          <a:prstGeom prst="rect">
            <a:avLst/>
          </a:prstGeom>
          <a:noFill/>
          <a:ln>
            <a:noFill/>
          </a:ln>
        </p:spPr>
      </p:pic>
      <p:sp>
        <p:nvSpPr>
          <p:cNvPr id="457" name="Google Shape;457;p79"/>
          <p:cNvSpPr/>
          <p:nvPr/>
        </p:nvSpPr>
        <p:spPr>
          <a:xfrm>
            <a:off x="2659094" y="3500282"/>
            <a:ext cx="550500" cy="4719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80"/>
          <p:cNvPicPr preferRelativeResize="0"/>
          <p:nvPr/>
        </p:nvPicPr>
        <p:blipFill rotWithShape="1">
          <a:blip r:embed="rId3">
            <a:alphaModFix/>
          </a:blip>
          <a:srcRect b="0" l="0" r="0" t="0"/>
          <a:stretch/>
        </p:blipFill>
        <p:spPr>
          <a:xfrm>
            <a:off x="3156751" y="1436992"/>
            <a:ext cx="5859430" cy="3174337"/>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81"/>
          <p:cNvPicPr preferRelativeResize="0"/>
          <p:nvPr/>
        </p:nvPicPr>
        <p:blipFill rotWithShape="1">
          <a:blip r:embed="rId3">
            <a:alphaModFix/>
          </a:blip>
          <a:srcRect b="0" l="0" r="0" t="0"/>
          <a:stretch/>
        </p:blipFill>
        <p:spPr>
          <a:xfrm>
            <a:off x="3156751" y="1436992"/>
            <a:ext cx="5859430" cy="3174337"/>
          </a:xfrm>
          <a:prstGeom prst="rect">
            <a:avLst/>
          </a:prstGeom>
          <a:noFill/>
          <a:ln>
            <a:noFill/>
          </a:ln>
        </p:spPr>
      </p:pic>
      <p:sp>
        <p:nvSpPr>
          <p:cNvPr id="468" name="Google Shape;468;p81"/>
          <p:cNvSpPr/>
          <p:nvPr/>
        </p:nvSpPr>
        <p:spPr>
          <a:xfrm>
            <a:off x="5716926" y="3972230"/>
            <a:ext cx="550500" cy="4719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descr="bandicam 2018-01-21 10-23-14-724" id="119" name="Google Shape;119;p19"/>
          <p:cNvPicPr preferRelativeResize="0"/>
          <p:nvPr/>
        </p:nvPicPr>
        <p:blipFill rotWithShape="1">
          <a:blip r:embed="rId3">
            <a:alphaModFix/>
          </a:blip>
          <a:srcRect b="0" l="0" r="0" t="0"/>
          <a:stretch/>
        </p:blipFill>
        <p:spPr>
          <a:xfrm>
            <a:off x="0" y="203200"/>
            <a:ext cx="12192001" cy="645001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id="473" name="Google Shape;473;p82"/>
          <p:cNvPicPr preferRelativeResize="0"/>
          <p:nvPr/>
        </p:nvPicPr>
        <p:blipFill rotWithShape="1">
          <a:blip r:embed="rId3">
            <a:alphaModFix/>
          </a:blip>
          <a:srcRect b="0" l="0" r="0" t="0"/>
          <a:stretch/>
        </p:blipFill>
        <p:spPr>
          <a:xfrm>
            <a:off x="2109298" y="1219200"/>
            <a:ext cx="7057938" cy="3883742"/>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p83"/>
          <p:cNvPicPr preferRelativeResize="0"/>
          <p:nvPr/>
        </p:nvPicPr>
        <p:blipFill rotWithShape="1">
          <a:blip r:embed="rId3">
            <a:alphaModFix/>
          </a:blip>
          <a:srcRect b="0" l="0" r="0" t="0"/>
          <a:stretch/>
        </p:blipFill>
        <p:spPr>
          <a:xfrm>
            <a:off x="2109298" y="1219200"/>
            <a:ext cx="7057937" cy="3883742"/>
          </a:xfrm>
          <a:prstGeom prst="rect">
            <a:avLst/>
          </a:prstGeom>
          <a:noFill/>
          <a:ln>
            <a:noFill/>
          </a:ln>
        </p:spPr>
      </p:pic>
      <p:sp>
        <p:nvSpPr>
          <p:cNvPr id="479" name="Google Shape;479;p83"/>
          <p:cNvSpPr/>
          <p:nvPr/>
        </p:nvSpPr>
        <p:spPr>
          <a:xfrm>
            <a:off x="5205648" y="3932901"/>
            <a:ext cx="550500" cy="4719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84"/>
          <p:cNvSpPr/>
          <p:nvPr/>
        </p:nvSpPr>
        <p:spPr>
          <a:xfrm>
            <a:off x="2428568" y="2353496"/>
            <a:ext cx="6096000" cy="29854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000">
                <a:solidFill>
                  <a:schemeClr val="dk1"/>
                </a:solidFill>
                <a:latin typeface="Quattrocento Sans"/>
                <a:ea typeface="Quattrocento Sans"/>
                <a:cs typeface="Quattrocento Sans"/>
                <a:sym typeface="Quattrocento Sans"/>
              </a:rPr>
              <a:t>23 yaşındayım ama yaşıtlarımdan oldukça kısa boyluyum. Acaba ergenlik döneminde hangi bezim yeterince çalışamamıştır?</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000">
                <a:solidFill>
                  <a:schemeClr val="dk1"/>
                </a:solidFill>
                <a:latin typeface="Quattrocento Sans"/>
                <a:ea typeface="Quattrocento Sans"/>
                <a:cs typeface="Quattrocento Sans"/>
                <a:sym typeface="Quattrocento Sans"/>
              </a:rPr>
              <a:t>A) Hipofiz</a:t>
            </a:r>
            <a:endParaRPr/>
          </a:p>
          <a:p>
            <a:pPr indent="0" lvl="0" marL="0" marR="0" rtl="0" algn="l">
              <a:spcBef>
                <a:spcPts val="0"/>
              </a:spcBef>
              <a:spcAft>
                <a:spcPts val="0"/>
              </a:spcAft>
              <a:buNone/>
            </a:pPr>
            <a:r>
              <a:rPr lang="tr-TR" sz="2000">
                <a:solidFill>
                  <a:schemeClr val="dk1"/>
                </a:solidFill>
                <a:latin typeface="Quattrocento Sans"/>
                <a:ea typeface="Quattrocento Sans"/>
                <a:cs typeface="Quattrocento Sans"/>
                <a:sym typeface="Quattrocento Sans"/>
              </a:rPr>
              <a:t>B) Eşey</a:t>
            </a:r>
            <a:endParaRPr/>
          </a:p>
          <a:p>
            <a:pPr indent="0" lvl="0" marL="0" marR="0" rtl="0" algn="l">
              <a:spcBef>
                <a:spcPts val="0"/>
              </a:spcBef>
              <a:spcAft>
                <a:spcPts val="0"/>
              </a:spcAft>
              <a:buNone/>
            </a:pPr>
            <a:r>
              <a:rPr lang="tr-TR" sz="2000">
                <a:solidFill>
                  <a:schemeClr val="dk1"/>
                </a:solidFill>
                <a:latin typeface="Quattrocento Sans"/>
                <a:ea typeface="Quattrocento Sans"/>
                <a:cs typeface="Quattrocento Sans"/>
                <a:sym typeface="Quattrocento Sans"/>
              </a:rPr>
              <a:t>C) Böbrek üstü</a:t>
            </a:r>
            <a:endParaRPr/>
          </a:p>
          <a:p>
            <a:pPr indent="0" lvl="0" marL="0" marR="0" rtl="0" algn="l">
              <a:spcBef>
                <a:spcPts val="0"/>
              </a:spcBef>
              <a:spcAft>
                <a:spcPts val="0"/>
              </a:spcAft>
              <a:buNone/>
            </a:pPr>
            <a:r>
              <a:rPr lang="tr-TR" sz="2000">
                <a:solidFill>
                  <a:schemeClr val="dk1"/>
                </a:solidFill>
                <a:latin typeface="Quattrocento Sans"/>
                <a:ea typeface="Quattrocento Sans"/>
                <a:cs typeface="Quattrocento Sans"/>
                <a:sym typeface="Quattrocento Sans"/>
              </a:rPr>
              <a:t>D) Pankreas</a:t>
            </a:r>
            <a:endParaRPr/>
          </a:p>
        </p:txBody>
      </p:sp>
      <p:pic>
        <p:nvPicPr>
          <p:cNvPr id="485" name="Google Shape;485;p84"/>
          <p:cNvPicPr preferRelativeResize="0"/>
          <p:nvPr/>
        </p:nvPicPr>
        <p:blipFill rotWithShape="1">
          <a:blip r:embed="rId3">
            <a:alphaModFix/>
          </a:blip>
          <a:srcRect b="0" l="0" r="0" t="0"/>
          <a:stretch/>
        </p:blipFill>
        <p:spPr>
          <a:xfrm>
            <a:off x="4880794" y="1246239"/>
            <a:ext cx="857250" cy="12192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85"/>
          <p:cNvSpPr/>
          <p:nvPr/>
        </p:nvSpPr>
        <p:spPr>
          <a:xfrm>
            <a:off x="2428568" y="2353496"/>
            <a:ext cx="6096000" cy="2985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000">
                <a:solidFill>
                  <a:schemeClr val="dk1"/>
                </a:solidFill>
                <a:latin typeface="Quattrocento Sans"/>
                <a:ea typeface="Quattrocento Sans"/>
                <a:cs typeface="Quattrocento Sans"/>
                <a:sym typeface="Quattrocento Sans"/>
              </a:rPr>
              <a:t>23 yaşındayım ama yaşıtlarımdan oldukça kısa boyluyum. Acaba ergenlik döneminde hangi bezim yeterince çalışamamıştır?</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000">
                <a:solidFill>
                  <a:schemeClr val="dk1"/>
                </a:solidFill>
                <a:latin typeface="Quattrocento Sans"/>
                <a:ea typeface="Quattrocento Sans"/>
                <a:cs typeface="Quattrocento Sans"/>
                <a:sym typeface="Quattrocento Sans"/>
              </a:rPr>
              <a:t>A) Hipofiz</a:t>
            </a:r>
            <a:endParaRPr/>
          </a:p>
          <a:p>
            <a:pPr indent="0" lvl="0" marL="0" marR="0" rtl="0" algn="l">
              <a:spcBef>
                <a:spcPts val="0"/>
              </a:spcBef>
              <a:spcAft>
                <a:spcPts val="0"/>
              </a:spcAft>
              <a:buNone/>
            </a:pPr>
            <a:r>
              <a:rPr lang="tr-TR" sz="2000">
                <a:solidFill>
                  <a:schemeClr val="dk1"/>
                </a:solidFill>
                <a:latin typeface="Quattrocento Sans"/>
                <a:ea typeface="Quattrocento Sans"/>
                <a:cs typeface="Quattrocento Sans"/>
                <a:sym typeface="Quattrocento Sans"/>
              </a:rPr>
              <a:t>B) Eşey</a:t>
            </a:r>
            <a:endParaRPr/>
          </a:p>
          <a:p>
            <a:pPr indent="0" lvl="0" marL="0" marR="0" rtl="0" algn="l">
              <a:spcBef>
                <a:spcPts val="0"/>
              </a:spcBef>
              <a:spcAft>
                <a:spcPts val="0"/>
              </a:spcAft>
              <a:buNone/>
            </a:pPr>
            <a:r>
              <a:rPr lang="tr-TR" sz="2000">
                <a:solidFill>
                  <a:schemeClr val="dk1"/>
                </a:solidFill>
                <a:latin typeface="Quattrocento Sans"/>
                <a:ea typeface="Quattrocento Sans"/>
                <a:cs typeface="Quattrocento Sans"/>
                <a:sym typeface="Quattrocento Sans"/>
              </a:rPr>
              <a:t>C) Böbrek üstü</a:t>
            </a:r>
            <a:endParaRPr/>
          </a:p>
          <a:p>
            <a:pPr indent="0" lvl="0" marL="0" marR="0" rtl="0" algn="l">
              <a:spcBef>
                <a:spcPts val="0"/>
              </a:spcBef>
              <a:spcAft>
                <a:spcPts val="0"/>
              </a:spcAft>
              <a:buNone/>
            </a:pPr>
            <a:r>
              <a:rPr lang="tr-TR" sz="2000">
                <a:solidFill>
                  <a:schemeClr val="dk1"/>
                </a:solidFill>
                <a:latin typeface="Quattrocento Sans"/>
                <a:ea typeface="Quattrocento Sans"/>
                <a:cs typeface="Quattrocento Sans"/>
                <a:sym typeface="Quattrocento Sans"/>
              </a:rPr>
              <a:t>D) Pankreas</a:t>
            </a:r>
            <a:endParaRPr/>
          </a:p>
        </p:txBody>
      </p:sp>
      <p:pic>
        <p:nvPicPr>
          <p:cNvPr id="491" name="Google Shape;491;p85"/>
          <p:cNvPicPr preferRelativeResize="0"/>
          <p:nvPr/>
        </p:nvPicPr>
        <p:blipFill rotWithShape="1">
          <a:blip r:embed="rId3">
            <a:alphaModFix/>
          </a:blip>
          <a:srcRect b="0" l="0" r="0" t="0"/>
          <a:stretch/>
        </p:blipFill>
        <p:spPr>
          <a:xfrm>
            <a:off x="4880794" y="1246239"/>
            <a:ext cx="857250" cy="1219200"/>
          </a:xfrm>
          <a:prstGeom prst="rect">
            <a:avLst/>
          </a:prstGeom>
          <a:noFill/>
          <a:ln>
            <a:noFill/>
          </a:ln>
        </p:spPr>
      </p:pic>
      <p:sp>
        <p:nvSpPr>
          <p:cNvPr id="492" name="Google Shape;492;p85"/>
          <p:cNvSpPr/>
          <p:nvPr/>
        </p:nvSpPr>
        <p:spPr>
          <a:xfrm>
            <a:off x="2339261" y="4033305"/>
            <a:ext cx="447900" cy="3441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86"/>
          <p:cNvSpPr/>
          <p:nvPr/>
        </p:nvSpPr>
        <p:spPr>
          <a:xfrm>
            <a:off x="3325496" y="1672133"/>
            <a:ext cx="6096000"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İyot eksikliğinde ortaya çıkan hastalık hangisidir?</a:t>
            </a:r>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A) Şeker Hastalığı</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B) Tansiyon</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C) Guatr</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D) Romatizma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87"/>
          <p:cNvSpPr/>
          <p:nvPr/>
        </p:nvSpPr>
        <p:spPr>
          <a:xfrm>
            <a:off x="3325496" y="1672133"/>
            <a:ext cx="6096000" cy="26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İyot eksikliğinde ortaya çıkan hastalık hangisidir?</a:t>
            </a:r>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A) Şeker Hastalığı</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B) Tansiyon</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C) Guatr</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D) Romatizma </a:t>
            </a:r>
            <a:endParaRPr/>
          </a:p>
        </p:txBody>
      </p:sp>
      <p:sp>
        <p:nvSpPr>
          <p:cNvPr id="503" name="Google Shape;503;p87"/>
          <p:cNvSpPr/>
          <p:nvPr/>
        </p:nvSpPr>
        <p:spPr>
          <a:xfrm>
            <a:off x="3325496" y="3576389"/>
            <a:ext cx="447900" cy="3441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id="508" name="Google Shape;508;p88"/>
          <p:cNvPicPr preferRelativeResize="0"/>
          <p:nvPr/>
        </p:nvPicPr>
        <p:blipFill rotWithShape="1">
          <a:blip r:embed="rId3">
            <a:alphaModFix/>
          </a:blip>
          <a:srcRect b="0" l="0" r="0" t="0"/>
          <a:stretch/>
        </p:blipFill>
        <p:spPr>
          <a:xfrm>
            <a:off x="1979532" y="1616012"/>
            <a:ext cx="6987487" cy="3437768"/>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pic>
        <p:nvPicPr>
          <p:cNvPr id="513" name="Google Shape;513;p89"/>
          <p:cNvPicPr preferRelativeResize="0"/>
          <p:nvPr/>
        </p:nvPicPr>
        <p:blipFill rotWithShape="1">
          <a:blip r:embed="rId3">
            <a:alphaModFix/>
          </a:blip>
          <a:srcRect b="0" l="0" r="0" t="0"/>
          <a:stretch/>
        </p:blipFill>
        <p:spPr>
          <a:xfrm>
            <a:off x="1979532" y="1616012"/>
            <a:ext cx="6987487" cy="3437768"/>
          </a:xfrm>
          <a:prstGeom prst="rect">
            <a:avLst/>
          </a:prstGeom>
          <a:noFill/>
          <a:ln>
            <a:noFill/>
          </a:ln>
        </p:spPr>
      </p:pic>
      <p:sp>
        <p:nvSpPr>
          <p:cNvPr id="514" name="Google Shape;514;p89"/>
          <p:cNvSpPr/>
          <p:nvPr/>
        </p:nvSpPr>
        <p:spPr>
          <a:xfrm>
            <a:off x="1892178" y="2733368"/>
            <a:ext cx="447900" cy="3441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p90"/>
          <p:cNvPicPr preferRelativeResize="0"/>
          <p:nvPr/>
        </p:nvPicPr>
        <p:blipFill rotWithShape="1">
          <a:blip r:embed="rId3">
            <a:alphaModFix/>
          </a:blip>
          <a:srcRect b="0" l="0" r="0" t="0"/>
          <a:stretch/>
        </p:blipFill>
        <p:spPr>
          <a:xfrm>
            <a:off x="2959510" y="147485"/>
            <a:ext cx="6292645" cy="6148688"/>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91"/>
          <p:cNvPicPr preferRelativeResize="0"/>
          <p:nvPr/>
        </p:nvPicPr>
        <p:blipFill rotWithShape="1">
          <a:blip r:embed="rId3">
            <a:alphaModFix/>
          </a:blip>
          <a:srcRect b="0" l="0" r="0" t="0"/>
          <a:stretch/>
        </p:blipFill>
        <p:spPr>
          <a:xfrm>
            <a:off x="2959510" y="147485"/>
            <a:ext cx="6292645" cy="6148687"/>
          </a:xfrm>
          <a:prstGeom prst="rect">
            <a:avLst/>
          </a:prstGeom>
          <a:noFill/>
          <a:ln>
            <a:noFill/>
          </a:ln>
        </p:spPr>
      </p:pic>
      <p:sp>
        <p:nvSpPr>
          <p:cNvPr id="525" name="Google Shape;525;p91"/>
          <p:cNvSpPr/>
          <p:nvPr/>
        </p:nvSpPr>
        <p:spPr>
          <a:xfrm>
            <a:off x="2735559" y="5407742"/>
            <a:ext cx="447900" cy="3735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descr="bandicam 2018-01-21 10-23-18-279" id="124" name="Google Shape;124;p20"/>
          <p:cNvPicPr preferRelativeResize="0"/>
          <p:nvPr/>
        </p:nvPicPr>
        <p:blipFill rotWithShape="1">
          <a:blip r:embed="rId3">
            <a:alphaModFix/>
          </a:blip>
          <a:srcRect b="169" l="-921" r="266" t="34945"/>
          <a:stretch/>
        </p:blipFill>
        <p:spPr>
          <a:xfrm>
            <a:off x="0" y="1011114"/>
            <a:ext cx="12159763" cy="4185139"/>
          </a:xfrm>
          <a:prstGeom prst="rect">
            <a:avLst/>
          </a:prstGeom>
          <a:noFill/>
          <a:ln>
            <a:noFill/>
          </a:ln>
        </p:spPr>
      </p:pic>
      <p:sp>
        <p:nvSpPr>
          <p:cNvPr id="125" name="Google Shape;125;p20"/>
          <p:cNvSpPr/>
          <p:nvPr/>
        </p:nvSpPr>
        <p:spPr>
          <a:xfrm>
            <a:off x="0" y="-215660"/>
            <a:ext cx="10746658" cy="100224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id="530" name="Google Shape;530;p92"/>
          <p:cNvPicPr preferRelativeResize="0"/>
          <p:nvPr/>
        </p:nvPicPr>
        <p:blipFill rotWithShape="1">
          <a:blip r:embed="rId3">
            <a:alphaModFix/>
          </a:blip>
          <a:srcRect b="0" l="0" r="0" t="0"/>
          <a:stretch/>
        </p:blipFill>
        <p:spPr>
          <a:xfrm>
            <a:off x="834754" y="422787"/>
            <a:ext cx="10904962" cy="6135329"/>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id="535" name="Google Shape;535;p93"/>
          <p:cNvPicPr preferRelativeResize="0"/>
          <p:nvPr/>
        </p:nvPicPr>
        <p:blipFill rotWithShape="1">
          <a:blip r:embed="rId3">
            <a:alphaModFix/>
          </a:blip>
          <a:srcRect b="0" l="0" r="0" t="0"/>
          <a:stretch/>
        </p:blipFill>
        <p:spPr>
          <a:xfrm>
            <a:off x="834754" y="422787"/>
            <a:ext cx="10904961" cy="6135329"/>
          </a:xfrm>
          <a:prstGeom prst="rect">
            <a:avLst/>
          </a:prstGeom>
          <a:noFill/>
          <a:ln>
            <a:noFill/>
          </a:ln>
        </p:spPr>
      </p:pic>
      <p:sp>
        <p:nvSpPr>
          <p:cNvPr id="536" name="Google Shape;536;p93"/>
          <p:cNvSpPr/>
          <p:nvPr/>
        </p:nvSpPr>
        <p:spPr>
          <a:xfrm>
            <a:off x="6287235" y="2192593"/>
            <a:ext cx="447900" cy="3735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94"/>
          <p:cNvSpPr/>
          <p:nvPr/>
        </p:nvSpPr>
        <p:spPr>
          <a:xfrm>
            <a:off x="1386347" y="1597261"/>
            <a:ext cx="9497961"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Aşağıdakilerden hangisi ilk yardımın öncelikli amaçlarından biri </a:t>
            </a:r>
            <a:r>
              <a:rPr b="1" lang="tr-TR" sz="2400" u="sng">
                <a:solidFill>
                  <a:schemeClr val="dk1"/>
                </a:solidFill>
                <a:latin typeface="Quattrocento Sans"/>
                <a:ea typeface="Quattrocento Sans"/>
                <a:cs typeface="Quattrocento Sans"/>
                <a:sym typeface="Quattrocento Sans"/>
              </a:rPr>
              <a:t>değildir?</a:t>
            </a:r>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A) Hayat tehlikeyi ortadan kaldırmak</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B) Hasta ya da yaralının durumunun kötüleşmesini önlemek</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C) Hastaya derhal ilaç temin edip, ilaç vermek</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D) İyileşmeyi kolaylaştırmak</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95"/>
          <p:cNvSpPr/>
          <p:nvPr/>
        </p:nvSpPr>
        <p:spPr>
          <a:xfrm>
            <a:off x="1386347" y="1597261"/>
            <a:ext cx="9498000" cy="2308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Aşağıdakilerden hangisi ilk yardımın öncelikli amaçlarından biri </a:t>
            </a:r>
            <a:r>
              <a:rPr b="1" lang="tr-TR" sz="2400" u="sng">
                <a:solidFill>
                  <a:schemeClr val="dk1"/>
                </a:solidFill>
                <a:latin typeface="Quattrocento Sans"/>
                <a:ea typeface="Quattrocento Sans"/>
                <a:cs typeface="Quattrocento Sans"/>
                <a:sym typeface="Quattrocento Sans"/>
              </a:rPr>
              <a:t>değildir?</a:t>
            </a:r>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A) Hayat tehlikeyi ortadan kaldırmak</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B) Hasta ya da yaralının durumunun kötüleşmesini önlemek</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C) Hastaya derhal ilaç temin edip, ilaç vermek</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D) İyileşmeyi kolaylaştırmak</a:t>
            </a:r>
            <a:endParaRPr/>
          </a:p>
        </p:txBody>
      </p:sp>
      <p:sp>
        <p:nvSpPr>
          <p:cNvPr id="547" name="Google Shape;547;p95"/>
          <p:cNvSpPr/>
          <p:nvPr/>
        </p:nvSpPr>
        <p:spPr>
          <a:xfrm>
            <a:off x="1386362" y="3429004"/>
            <a:ext cx="447900" cy="3735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96"/>
          <p:cNvSpPr/>
          <p:nvPr/>
        </p:nvSpPr>
        <p:spPr>
          <a:xfrm>
            <a:off x="2641816" y="1219010"/>
            <a:ext cx="6096000" cy="3970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800">
                <a:solidFill>
                  <a:schemeClr val="dk1"/>
                </a:solidFill>
                <a:latin typeface="Quattrocento Sans"/>
                <a:ea typeface="Quattrocento Sans"/>
                <a:cs typeface="Quattrocento Sans"/>
                <a:sym typeface="Quattrocento Sans"/>
              </a:rPr>
              <a:t>Bir kaza sırasında olay yerinde ilk önce kimin güvenliği sağlanır?</a:t>
            </a:r>
            <a:endParaRPr/>
          </a:p>
          <a:p>
            <a:pPr indent="0" lvl="0" marL="0" marR="0" rtl="0" algn="l">
              <a:spcBef>
                <a:spcPts val="0"/>
              </a:spcBef>
              <a:spcAft>
                <a:spcPts val="0"/>
              </a:spcAft>
              <a:buNone/>
            </a:pPr>
            <a:r>
              <a:t/>
            </a:r>
            <a:endParaRPr sz="2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800">
                <a:solidFill>
                  <a:schemeClr val="dk1"/>
                </a:solidFill>
                <a:latin typeface="Quattrocento Sans"/>
                <a:ea typeface="Quattrocento Sans"/>
                <a:cs typeface="Quattrocento Sans"/>
                <a:sym typeface="Quattrocento Sans"/>
              </a:rPr>
              <a:t>A) Bayanların güvenliği sağlanır.</a:t>
            </a:r>
            <a:endParaRPr sz="2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800">
                <a:solidFill>
                  <a:schemeClr val="dk1"/>
                </a:solidFill>
                <a:latin typeface="Quattrocento Sans"/>
                <a:ea typeface="Quattrocento Sans"/>
                <a:cs typeface="Quattrocento Sans"/>
                <a:sym typeface="Quattrocento Sans"/>
              </a:rPr>
              <a:t>B) Kendimizin güvenliği sağlanır.</a:t>
            </a:r>
            <a:endParaRPr sz="2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800">
                <a:solidFill>
                  <a:schemeClr val="dk1"/>
                </a:solidFill>
                <a:latin typeface="Quattrocento Sans"/>
                <a:ea typeface="Quattrocento Sans"/>
                <a:cs typeface="Quattrocento Sans"/>
                <a:sym typeface="Quattrocento Sans"/>
              </a:rPr>
              <a:t>C) En genç hasta/ Yaralının güvenliği sağlanır.</a:t>
            </a:r>
            <a:endParaRPr sz="2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800">
                <a:solidFill>
                  <a:schemeClr val="dk1"/>
                </a:solidFill>
                <a:latin typeface="Quattrocento Sans"/>
                <a:ea typeface="Quattrocento Sans"/>
                <a:cs typeface="Quattrocento Sans"/>
                <a:sym typeface="Quattrocento Sans"/>
              </a:rPr>
              <a:t>D) En yaşlı hasta/ Yaralının güvenliği sağlanır</a:t>
            </a:r>
            <a:r>
              <a:rPr lang="tr-TR" sz="2400">
                <a:solidFill>
                  <a:schemeClr val="dk1"/>
                </a:solidFill>
                <a:latin typeface="Quattrocento Sans"/>
                <a:ea typeface="Quattrocento Sans"/>
                <a:cs typeface="Quattrocento Sans"/>
                <a:sym typeface="Quattrocento Sans"/>
              </a:rPr>
              <a:t>.</a:t>
            </a:r>
            <a:endParaRPr sz="24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97"/>
          <p:cNvSpPr/>
          <p:nvPr/>
        </p:nvSpPr>
        <p:spPr>
          <a:xfrm>
            <a:off x="2641816" y="1219010"/>
            <a:ext cx="6096000" cy="397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800">
                <a:solidFill>
                  <a:schemeClr val="dk1"/>
                </a:solidFill>
                <a:latin typeface="Quattrocento Sans"/>
                <a:ea typeface="Quattrocento Sans"/>
                <a:cs typeface="Quattrocento Sans"/>
                <a:sym typeface="Quattrocento Sans"/>
              </a:rPr>
              <a:t>Bir kaza sırasında olay yerinde ilk önce kimin güvenliği sağlanır?</a:t>
            </a:r>
            <a:endParaRPr/>
          </a:p>
          <a:p>
            <a:pPr indent="0" lvl="0" marL="0" marR="0" rtl="0" algn="l">
              <a:spcBef>
                <a:spcPts val="0"/>
              </a:spcBef>
              <a:spcAft>
                <a:spcPts val="0"/>
              </a:spcAft>
              <a:buNone/>
            </a:pPr>
            <a:r>
              <a:t/>
            </a:r>
            <a:endParaRPr sz="2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800">
                <a:solidFill>
                  <a:schemeClr val="dk1"/>
                </a:solidFill>
                <a:latin typeface="Quattrocento Sans"/>
                <a:ea typeface="Quattrocento Sans"/>
                <a:cs typeface="Quattrocento Sans"/>
                <a:sym typeface="Quattrocento Sans"/>
              </a:rPr>
              <a:t>A) Bayanların güvenliği sağlanır.</a:t>
            </a:r>
            <a:endParaRPr sz="2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800">
                <a:solidFill>
                  <a:schemeClr val="dk1"/>
                </a:solidFill>
                <a:latin typeface="Quattrocento Sans"/>
                <a:ea typeface="Quattrocento Sans"/>
                <a:cs typeface="Quattrocento Sans"/>
                <a:sym typeface="Quattrocento Sans"/>
              </a:rPr>
              <a:t>B) Kendimizin güvenliği sağlanır.</a:t>
            </a:r>
            <a:endParaRPr sz="2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800">
                <a:solidFill>
                  <a:schemeClr val="dk1"/>
                </a:solidFill>
                <a:latin typeface="Quattrocento Sans"/>
                <a:ea typeface="Quattrocento Sans"/>
                <a:cs typeface="Quattrocento Sans"/>
                <a:sym typeface="Quattrocento Sans"/>
              </a:rPr>
              <a:t>C) En genç hasta/ Yaralının güvenliği sağlanır.</a:t>
            </a:r>
            <a:endParaRPr sz="2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800">
                <a:solidFill>
                  <a:schemeClr val="dk1"/>
                </a:solidFill>
                <a:latin typeface="Quattrocento Sans"/>
                <a:ea typeface="Quattrocento Sans"/>
                <a:cs typeface="Quattrocento Sans"/>
                <a:sym typeface="Quattrocento Sans"/>
              </a:rPr>
              <a:t>D) En yaşlı hasta/ Yaralının güvenliği sağlanır</a:t>
            </a:r>
            <a:r>
              <a:rPr lang="tr-TR" sz="2400">
                <a:solidFill>
                  <a:schemeClr val="dk1"/>
                </a:solidFill>
                <a:latin typeface="Quattrocento Sans"/>
                <a:ea typeface="Quattrocento Sans"/>
                <a:cs typeface="Quattrocento Sans"/>
                <a:sym typeface="Quattrocento Sans"/>
              </a:rPr>
              <a:t>.</a:t>
            </a:r>
            <a:endParaRPr sz="2400">
              <a:solidFill>
                <a:schemeClr val="dk1"/>
              </a:solidFill>
              <a:latin typeface="Quattrocento Sans"/>
              <a:ea typeface="Quattrocento Sans"/>
              <a:cs typeface="Quattrocento Sans"/>
              <a:sym typeface="Quattrocento Sans"/>
            </a:endParaRPr>
          </a:p>
        </p:txBody>
      </p:sp>
      <p:sp>
        <p:nvSpPr>
          <p:cNvPr id="558" name="Google Shape;558;p97"/>
          <p:cNvSpPr/>
          <p:nvPr/>
        </p:nvSpPr>
        <p:spPr>
          <a:xfrm>
            <a:off x="2621135" y="3017356"/>
            <a:ext cx="447900" cy="3735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98"/>
          <p:cNvSpPr/>
          <p:nvPr/>
        </p:nvSpPr>
        <p:spPr>
          <a:xfrm>
            <a:off x="2753032" y="2266700"/>
            <a:ext cx="6096000"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Aşağıdaki hastalardan hangisine </a:t>
            </a:r>
            <a:r>
              <a:rPr b="1" lang="tr-TR" sz="2400" u="sng">
                <a:solidFill>
                  <a:schemeClr val="dk1"/>
                </a:solidFill>
                <a:latin typeface="Quattrocento Sans"/>
                <a:ea typeface="Quattrocento Sans"/>
                <a:cs typeface="Quattrocento Sans"/>
                <a:sym typeface="Quattrocento Sans"/>
              </a:rPr>
              <a:t>öncelikle</a:t>
            </a:r>
            <a:r>
              <a:rPr lang="tr-TR" sz="2400">
                <a:solidFill>
                  <a:schemeClr val="dk1"/>
                </a:solidFill>
                <a:latin typeface="Quattrocento Sans"/>
                <a:ea typeface="Quattrocento Sans"/>
                <a:cs typeface="Quattrocento Sans"/>
                <a:sym typeface="Quattrocento Sans"/>
              </a:rPr>
              <a:t> ilkyardım yapılır?</a:t>
            </a:r>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A) Nefes almayan hasta</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B) Kanaması olan hasta</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C) Bacağında kırığı olan hasta</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D) Kafasında kesiği olan hasta</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99"/>
          <p:cNvSpPr/>
          <p:nvPr/>
        </p:nvSpPr>
        <p:spPr>
          <a:xfrm>
            <a:off x="2753032" y="2266700"/>
            <a:ext cx="6096000" cy="26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Aşağıdaki hastalardan hangisine </a:t>
            </a:r>
            <a:r>
              <a:rPr b="1" lang="tr-TR" sz="2400" u="sng">
                <a:solidFill>
                  <a:schemeClr val="dk1"/>
                </a:solidFill>
                <a:latin typeface="Quattrocento Sans"/>
                <a:ea typeface="Quattrocento Sans"/>
                <a:cs typeface="Quattrocento Sans"/>
                <a:sym typeface="Quattrocento Sans"/>
              </a:rPr>
              <a:t>öncelikle</a:t>
            </a:r>
            <a:r>
              <a:rPr lang="tr-TR" sz="2400">
                <a:solidFill>
                  <a:schemeClr val="dk1"/>
                </a:solidFill>
                <a:latin typeface="Quattrocento Sans"/>
                <a:ea typeface="Quattrocento Sans"/>
                <a:cs typeface="Quattrocento Sans"/>
                <a:sym typeface="Quattrocento Sans"/>
              </a:rPr>
              <a:t> ilkyardım yapılır?</a:t>
            </a:r>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A) Nefes almayan hasta</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B) Kanaması olan hasta</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C) Bacağında kırığı olan hasta</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D) Kafasında kesiği olan hasta</a:t>
            </a:r>
            <a:endParaRPr/>
          </a:p>
        </p:txBody>
      </p:sp>
      <p:sp>
        <p:nvSpPr>
          <p:cNvPr id="569" name="Google Shape;569;p99"/>
          <p:cNvSpPr/>
          <p:nvPr/>
        </p:nvSpPr>
        <p:spPr>
          <a:xfrm>
            <a:off x="2753032" y="3418716"/>
            <a:ext cx="447900" cy="3735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descr="bandicam 2019-01-16 22-15-29-644" id="574" name="Google Shape;574;p100"/>
          <p:cNvPicPr preferRelativeResize="0"/>
          <p:nvPr/>
        </p:nvPicPr>
        <p:blipFill rotWithShape="1">
          <a:blip r:embed="rId3">
            <a:alphaModFix/>
          </a:blip>
          <a:srcRect b="0" l="0" r="0" t="0"/>
          <a:stretch/>
        </p:blipFill>
        <p:spPr>
          <a:xfrm>
            <a:off x="0" y="168275"/>
            <a:ext cx="12192001" cy="6519863"/>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pic>
        <p:nvPicPr>
          <p:cNvPr descr="bandicam 2019-01-16 22-15-31-559" id="579" name="Google Shape;579;p101"/>
          <p:cNvPicPr preferRelativeResize="0"/>
          <p:nvPr/>
        </p:nvPicPr>
        <p:blipFill rotWithShape="1">
          <a:blip r:embed="rId3">
            <a:alphaModFix/>
          </a:blip>
          <a:srcRect b="0" l="0" r="0" t="0"/>
          <a:stretch/>
        </p:blipFill>
        <p:spPr>
          <a:xfrm>
            <a:off x="0" y="168275"/>
            <a:ext cx="12192001" cy="65198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idx="1" type="body"/>
          </p:nvPr>
        </p:nvSpPr>
        <p:spPr>
          <a:xfrm>
            <a:off x="533495" y="1491329"/>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220"/>
              <a:buChar char="•"/>
            </a:pPr>
            <a:r>
              <a:rPr b="1" lang="tr-TR" sz="2220"/>
              <a:t>Anemi(kansızlık):</a:t>
            </a:r>
            <a:r>
              <a:rPr lang="tr-TR" sz="2220"/>
              <a:t>Kan kırmızı kan hücreleri sayısında azalma ve buna bağlı olarak gelişen bulgular anemi olarak adlandırılır. Demir eksikliği anemisi özellikle hamile, emziren ve doğurganlık çağındaki kadınlarda sıkça rastlanılan bir durumdur.</a:t>
            </a:r>
            <a:endParaRPr/>
          </a:p>
          <a:p>
            <a:pPr indent="-87629" lvl="0" marL="228600" rtl="0" algn="l">
              <a:lnSpc>
                <a:spcPct val="80000"/>
              </a:lnSpc>
              <a:spcBef>
                <a:spcPts val="1000"/>
              </a:spcBef>
              <a:spcAft>
                <a:spcPts val="0"/>
              </a:spcAft>
              <a:buClr>
                <a:schemeClr val="dk1"/>
              </a:buClr>
              <a:buSzPts val="2220"/>
              <a:buNone/>
            </a:pPr>
            <a:r>
              <a:t/>
            </a:r>
            <a:endParaRPr sz="2220"/>
          </a:p>
          <a:p>
            <a:pPr indent="-228600" lvl="0" marL="228600" rtl="0" algn="l">
              <a:lnSpc>
                <a:spcPct val="80000"/>
              </a:lnSpc>
              <a:spcBef>
                <a:spcPts val="1000"/>
              </a:spcBef>
              <a:spcAft>
                <a:spcPts val="0"/>
              </a:spcAft>
              <a:buClr>
                <a:schemeClr val="dk1"/>
              </a:buClr>
              <a:buSzPts val="2220"/>
              <a:buChar char="•"/>
            </a:pPr>
            <a:r>
              <a:rPr b="1" lang="tr-TR" sz="2220"/>
              <a:t>Kalp krizi: </a:t>
            </a:r>
            <a:r>
              <a:rPr lang="tr-TR" sz="2220"/>
              <a:t>Kalbe bağlı olan damarlarda meydana gelen tıkanma yüzünden ortaya çıkan kalp krizi oldukça tehlikeli sonuçlara neden olur. Hastaya acilen müdahale edilmesi gerekir. Tıkanan damarın açılması ve kan dolaşımının sağlıklı olarak yapılması sağlanmalıdır.</a:t>
            </a:r>
            <a:endParaRPr/>
          </a:p>
          <a:p>
            <a:pPr indent="-87629" lvl="0" marL="228600" rtl="0" algn="l">
              <a:lnSpc>
                <a:spcPct val="80000"/>
              </a:lnSpc>
              <a:spcBef>
                <a:spcPts val="1000"/>
              </a:spcBef>
              <a:spcAft>
                <a:spcPts val="0"/>
              </a:spcAft>
              <a:buClr>
                <a:schemeClr val="dk1"/>
              </a:buClr>
              <a:buSzPts val="2220"/>
              <a:buNone/>
            </a:pPr>
            <a:r>
              <a:t/>
            </a:r>
            <a:endParaRPr sz="2220"/>
          </a:p>
          <a:p>
            <a:pPr indent="-228600" lvl="0" marL="228600" rtl="0" algn="l">
              <a:lnSpc>
                <a:spcPct val="80000"/>
              </a:lnSpc>
              <a:spcBef>
                <a:spcPts val="1000"/>
              </a:spcBef>
              <a:spcAft>
                <a:spcPts val="0"/>
              </a:spcAft>
              <a:buClr>
                <a:schemeClr val="dk1"/>
              </a:buClr>
              <a:buSzPts val="2220"/>
              <a:buChar char="•"/>
            </a:pPr>
            <a:r>
              <a:rPr b="1" lang="tr-TR" sz="2220"/>
              <a:t>Kalp yetmezliği: </a:t>
            </a:r>
            <a:r>
              <a:rPr lang="tr-TR" sz="2220"/>
              <a:t>Kalbin vücuda gerekli olan kanı yeterince pompalayamaması halinde ortaya çıkar. Kalp yetmezliği derecesine göre ölümcül sonuçlara neden olabilir. Özellikle kalp krizi geçiren kişilerde kalbin uzun süre beslenememesi durumda ortaya çıkan bir dolaşım sistemi hastalığıdır.</a:t>
            </a:r>
            <a:endParaRPr/>
          </a:p>
          <a:p>
            <a:pPr indent="-87629" lvl="0" marL="228600" rtl="0" algn="l">
              <a:lnSpc>
                <a:spcPct val="80000"/>
              </a:lnSpc>
              <a:spcBef>
                <a:spcPts val="1000"/>
              </a:spcBef>
              <a:spcAft>
                <a:spcPts val="0"/>
              </a:spcAft>
              <a:buClr>
                <a:schemeClr val="dk1"/>
              </a:buClr>
              <a:buSzPts val="2220"/>
              <a:buNone/>
            </a:pPr>
            <a:r>
              <a:t/>
            </a:r>
            <a:endParaRPr sz="2220"/>
          </a:p>
          <a:p>
            <a:pPr indent="-87629" lvl="0" marL="228600" rtl="0" algn="l">
              <a:lnSpc>
                <a:spcPct val="80000"/>
              </a:lnSpc>
              <a:spcBef>
                <a:spcPts val="1000"/>
              </a:spcBef>
              <a:spcAft>
                <a:spcPts val="0"/>
              </a:spcAft>
              <a:buClr>
                <a:schemeClr val="dk1"/>
              </a:buClr>
              <a:buSzPts val="2220"/>
              <a:buNone/>
            </a:pPr>
            <a:r>
              <a:t/>
            </a:r>
            <a:endParaRPr sz="2220"/>
          </a:p>
          <a:p>
            <a:pPr indent="-87629" lvl="0" marL="228600" rtl="0" algn="l">
              <a:lnSpc>
                <a:spcPct val="80000"/>
              </a:lnSpc>
              <a:spcBef>
                <a:spcPts val="1000"/>
              </a:spcBef>
              <a:spcAft>
                <a:spcPts val="0"/>
              </a:spcAft>
              <a:buClr>
                <a:schemeClr val="dk1"/>
              </a:buClr>
              <a:buSzPts val="2220"/>
              <a:buNone/>
            </a:pPr>
            <a:r>
              <a:t/>
            </a:r>
            <a:endParaRPr sz="2220"/>
          </a:p>
        </p:txBody>
      </p:sp>
      <p:sp>
        <p:nvSpPr>
          <p:cNvPr id="131" name="Google Shape;13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Quattrocento Sans"/>
              <a:buNone/>
            </a:pPr>
            <a:r>
              <a:rPr lang="tr-TR">
                <a:solidFill>
                  <a:srgbClr val="FF0000"/>
                </a:solidFill>
              </a:rPr>
              <a:t>Dolaşım Sistemi Rahatsızlıkları</a:t>
            </a:r>
            <a:endParaRPr>
              <a:solidFill>
                <a:srgbClr val="FF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