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Lst>
  <p:sldSz cy="6858000" cx="12192000"/>
  <p:notesSz cx="6858000" cy="9144000"/>
  <p:embeddedFontLst>
    <p:embeddedFont>
      <p:font typeface="Quattrocento Sans"/>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QuattrocentoSans-regular.fntdata"/><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QuattrocentoSans-italic.fntdata"/><Relationship Id="rId63" Type="http://schemas.openxmlformats.org/officeDocument/2006/relationships/font" Target="fonts/QuattrocentoSans-bold.fntdata"/><Relationship Id="rId22" Type="http://schemas.openxmlformats.org/officeDocument/2006/relationships/slide" Target="slides/slide17.xml"/><Relationship Id="rId21" Type="http://schemas.openxmlformats.org/officeDocument/2006/relationships/slide" Target="slides/slide16.xml"/><Relationship Id="rId65" Type="http://schemas.openxmlformats.org/officeDocument/2006/relationships/font" Target="fonts/QuattrocentoSans-boldItalic.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Quattrocento Sans"/>
              <a:buNone/>
              <a:defRPr b="0" i="0" sz="44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1pPr>
            <a:lvl2pPr indent="0" lvl="1"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2pPr>
            <a:lvl3pPr indent="0" lvl="2"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3pPr>
            <a:lvl4pPr indent="0" lvl="3"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4pPr>
            <a:lvl5pPr indent="0" lvl="4"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5pPr>
            <a:lvl6pPr indent="0" lvl="5"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6pPr>
            <a:lvl7pPr indent="0" lvl="6"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7pPr>
            <a:lvl8pPr indent="0" lvl="7"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8pPr>
            <a:lvl9pPr indent="0" lvl="8"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hyperlink" Target="https://drive.google.com/file/d/1_0hbqBCuVwD-8LL_LHgu_d_U-v0Z5xTl/view?usp=sharing" TargetMode="External"/><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34.png"/><Relationship Id="rId5" Type="http://schemas.openxmlformats.org/officeDocument/2006/relationships/image" Target="../media/image16.jpg"/><Relationship Id="rId6" Type="http://schemas.openxmlformats.org/officeDocument/2006/relationships/hyperlink" Target="https://drive.google.com/file/d/1myGKb49VDpHzpzKMcfvP-n4V0Ik8F16n/view?usp=sharing" TargetMode="External"/><Relationship Id="rId7"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5.jpg"/><Relationship Id="rId6" Type="http://schemas.openxmlformats.org/officeDocument/2006/relationships/hyperlink" Target="https://drive.google.com/file/d/1UEK0D8_u336iifGFm9AiMFjL5zB2lL8q/view?usp=sharing" TargetMode="External"/><Relationship Id="rId7"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hyperlink" Target="https://drive.google.com/file/d/1kvrVJVYSx8EMjrRbgTlc85jbF602Ghcn/view?usp=sharing" TargetMode="External"/><Relationship Id="rId5"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5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5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5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8.jpg"/><Relationship Id="rId5" Type="http://schemas.openxmlformats.org/officeDocument/2006/relationships/hyperlink" Target="https://drive.google.com/file/d/1-NsMyQ21CxraKwKvpAqxU7sr9R_8k6Np/view?usp=sharing" TargetMode="External"/><Relationship Id="rId6"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5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4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5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5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58.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5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6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hyperlink" Target="https://drive.google.com/file/d/1DDY---CUKwEybOhZYIdeAfJd1Q9ARqKo/view?usp=sharing" TargetMode="External"/><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hyperlink" Target="https://drive.google.com/file/d/1zPa7Q-BPZoOTw8wnzdRWJmVWIJqadH5Q/view?usp=sharing" TargetMode="External"/><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C:\Users\hp\Desktop\13133179_1765280160369349_7107135584986688956_n_2016798.jpg" id="89" name="Google Shape;89;p13"/>
          <p:cNvPicPr preferRelativeResize="0"/>
          <p:nvPr/>
        </p:nvPicPr>
        <p:blipFill rotWithShape="1">
          <a:blip r:embed="rId3">
            <a:alphaModFix/>
          </a:blip>
          <a:srcRect b="0" l="0" r="0" t="0"/>
          <a:stretch/>
        </p:blipFill>
        <p:spPr>
          <a:xfrm>
            <a:off x="1295400" y="1035050"/>
            <a:ext cx="9144000" cy="5143500"/>
          </a:xfrm>
          <a:prstGeom prst="rect">
            <a:avLst/>
          </a:prstGeom>
          <a:noFill/>
          <a:ln>
            <a:noFill/>
          </a:ln>
          <a:effectLst>
            <a:outerShdw blurRad="292100" rotWithShape="0" algn="tl" dir="2700000" dist="139700">
              <a:srgbClr val="333333">
                <a:alpha val="64705"/>
              </a:srgbClr>
            </a:outerShdw>
          </a:effectLst>
        </p:spPr>
      </p:pic>
      <p:sp>
        <p:nvSpPr>
          <p:cNvPr id="90" name="Google Shape;90;p13"/>
          <p:cNvSpPr txBox="1"/>
          <p:nvPr>
            <p:ph type="ctrTitle"/>
          </p:nvPr>
        </p:nvSpPr>
        <p:spPr>
          <a:xfrm>
            <a:off x="1295400" y="65087"/>
            <a:ext cx="9144000" cy="96996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030A0"/>
              </a:buClr>
              <a:buSzPts val="5400"/>
              <a:buFont typeface="Quattrocento Sans"/>
              <a:buNone/>
            </a:pPr>
            <a:r>
              <a:rPr b="1" lang="tr-TR" sz="5400">
                <a:solidFill>
                  <a:srgbClr val="7030A0"/>
                </a:solidFill>
              </a:rPr>
              <a:t>KARIŞIMLARIN AYRILMASI</a:t>
            </a:r>
            <a:endParaRPr b="1" sz="540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2"/>
          <p:cNvSpPr txBox="1"/>
          <p:nvPr>
            <p:ph type="title"/>
          </p:nvPr>
        </p:nvSpPr>
        <p:spPr>
          <a:xfrm>
            <a:off x="838199" y="26987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30A0"/>
              </a:buClr>
              <a:buSzPts val="3200"/>
              <a:buFont typeface="Quattrocento Sans"/>
              <a:buNone/>
            </a:pPr>
            <a:r>
              <a:rPr b="1" lang="tr-TR" sz="3200">
                <a:solidFill>
                  <a:srgbClr val="7030A0"/>
                </a:solidFill>
                <a:latin typeface="Quattrocento Sans"/>
                <a:ea typeface="Quattrocento Sans"/>
                <a:cs typeface="Quattrocento Sans"/>
                <a:sym typeface="Quattrocento Sans"/>
              </a:rPr>
              <a:t>C-SÜZME</a:t>
            </a:r>
            <a:endParaRPr b="1" sz="3200">
              <a:solidFill>
                <a:srgbClr val="7030A0"/>
              </a:solidFill>
              <a:latin typeface="Quattrocento Sans"/>
              <a:ea typeface="Quattrocento Sans"/>
              <a:cs typeface="Quattrocento Sans"/>
              <a:sym typeface="Quattrocento Sans"/>
            </a:endParaRPr>
          </a:p>
        </p:txBody>
      </p:sp>
      <p:sp>
        <p:nvSpPr>
          <p:cNvPr id="172" name="Google Shape;172;p22"/>
          <p:cNvSpPr txBox="1"/>
          <p:nvPr>
            <p:ph idx="1" type="body"/>
          </p:nvPr>
        </p:nvSpPr>
        <p:spPr>
          <a:xfrm>
            <a:off x="685800" y="1444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tr-TR"/>
              <a:t>Heterojen katı-sıvı karışımlarını ayırmak için kullanılır. Süzme işleminde katı tanecikleri geçirmeyen süzgeçler kullanılır. Çay süzgeci, makarna süzgeci örnek verilebilir. Örnek: </a:t>
            </a:r>
            <a:r>
              <a:rPr lang="tr-TR">
                <a:solidFill>
                  <a:srgbClr val="7030A0"/>
                </a:solidFill>
              </a:rPr>
              <a:t>Kum-Su, Talaş-Su </a:t>
            </a:r>
            <a:r>
              <a:rPr lang="tr-TR"/>
              <a:t>vb.</a:t>
            </a:r>
            <a:endParaRPr/>
          </a:p>
          <a:p>
            <a:pPr indent="-76200" lvl="0" marL="228600" rtl="0" algn="l">
              <a:lnSpc>
                <a:spcPct val="90000"/>
              </a:lnSpc>
              <a:spcBef>
                <a:spcPts val="1000"/>
              </a:spcBef>
              <a:spcAft>
                <a:spcPts val="0"/>
              </a:spcAft>
              <a:buClr>
                <a:schemeClr val="dk1"/>
              </a:buClr>
              <a:buSzPts val="2400"/>
              <a:buNone/>
            </a:pPr>
            <a:r>
              <a:t/>
            </a:r>
            <a:endParaRPr/>
          </a:p>
        </p:txBody>
      </p:sp>
      <p:pic>
        <p:nvPicPr>
          <p:cNvPr id="173" name="Google Shape;173;p22"/>
          <p:cNvPicPr preferRelativeResize="0"/>
          <p:nvPr/>
        </p:nvPicPr>
        <p:blipFill rotWithShape="1">
          <a:blip r:embed="rId3">
            <a:alphaModFix/>
          </a:blip>
          <a:srcRect b="0" l="0" r="0" t="0"/>
          <a:stretch/>
        </p:blipFill>
        <p:spPr>
          <a:xfrm>
            <a:off x="1528762" y="2703513"/>
            <a:ext cx="8370888" cy="36766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3"/>
          <p:cNvSpPr txBox="1"/>
          <p:nvPr>
            <p:ph type="title"/>
          </p:nvPr>
        </p:nvSpPr>
        <p:spPr>
          <a:xfrm>
            <a:off x="381000" y="64720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30A0"/>
              </a:buClr>
              <a:buSzPts val="3200"/>
              <a:buFont typeface="Quattrocento Sans"/>
              <a:buNone/>
            </a:pPr>
            <a:r>
              <a:rPr b="1" lang="tr-TR" sz="3200">
                <a:solidFill>
                  <a:srgbClr val="7030A0"/>
                </a:solidFill>
              </a:rPr>
              <a:t>A-Ayırma Hunisi (Yoğunluk farkı)</a:t>
            </a:r>
            <a:endParaRPr b="1" sz="3200">
              <a:solidFill>
                <a:srgbClr val="7030A0"/>
              </a:solidFill>
            </a:endParaRPr>
          </a:p>
        </p:txBody>
      </p:sp>
      <p:sp>
        <p:nvSpPr>
          <p:cNvPr id="179" name="Google Shape;179;p23"/>
          <p:cNvSpPr txBox="1"/>
          <p:nvPr>
            <p:ph idx="1" type="body"/>
          </p:nvPr>
        </p:nvSpPr>
        <p:spPr>
          <a:xfrm>
            <a:off x="6357938" y="1547691"/>
            <a:ext cx="5543550" cy="501411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7030A0"/>
              </a:buClr>
              <a:buSzPts val="2400"/>
              <a:buChar char="•"/>
            </a:pPr>
            <a:r>
              <a:rPr lang="tr-TR" sz="2400">
                <a:solidFill>
                  <a:srgbClr val="7030A0"/>
                </a:solidFill>
              </a:rPr>
              <a:t>Heterojen karışım özelliğindeki sıvılar </a:t>
            </a:r>
            <a:r>
              <a:rPr lang="tr-TR" sz="2400"/>
              <a:t>yoğunluk farkı yardımıyla ayrılabilir. Bunun için ayırma hunisi denilen bir araç kullanılır.</a:t>
            </a:r>
            <a:endParaRPr/>
          </a:p>
          <a:p>
            <a:pPr indent="-228600" lvl="0" marL="228600" rtl="0" algn="l">
              <a:lnSpc>
                <a:spcPct val="90000"/>
              </a:lnSpc>
              <a:spcBef>
                <a:spcPts val="1000"/>
              </a:spcBef>
              <a:spcAft>
                <a:spcPts val="0"/>
              </a:spcAft>
              <a:buClr>
                <a:schemeClr val="dk1"/>
              </a:buClr>
              <a:buSzPts val="2400"/>
              <a:buChar char="•"/>
            </a:pPr>
            <a:r>
              <a:rPr lang="tr-TR" sz="2400"/>
              <a:t>Ayırma hunisinin musluğu açıldığında yoğunluğu büyük olan su alttaki toplama kabında toplanır. Su bittiğinde musluk kapatılır. Başka bir kap kullanılarak musluk tekrar açılır ve zeytinyağı bu kaba akıtılır. Bu şekilde birbirinden ayrıştırılır.</a:t>
            </a:r>
            <a:endParaRPr/>
          </a:p>
        </p:txBody>
      </p:sp>
      <p:pic>
        <p:nvPicPr>
          <p:cNvPr descr="bandicam 2019-06-17 09-12-20-631" id="180" name="Google Shape;180;p23"/>
          <p:cNvPicPr preferRelativeResize="0"/>
          <p:nvPr/>
        </p:nvPicPr>
        <p:blipFill rotWithShape="1">
          <a:blip r:embed="rId3">
            <a:alphaModFix/>
          </a:blip>
          <a:srcRect b="0" l="0" r="49565" t="14412"/>
          <a:stretch/>
        </p:blipFill>
        <p:spPr>
          <a:xfrm>
            <a:off x="114825" y="1788679"/>
            <a:ext cx="6149083" cy="4773131"/>
          </a:xfrm>
          <a:prstGeom prst="rect">
            <a:avLst/>
          </a:prstGeom>
          <a:noFill/>
          <a:ln>
            <a:noFill/>
          </a:ln>
        </p:spPr>
      </p:pic>
      <p:sp>
        <p:nvSpPr>
          <p:cNvPr id="181" name="Google Shape;181;p23"/>
          <p:cNvSpPr txBox="1"/>
          <p:nvPr/>
        </p:nvSpPr>
        <p:spPr>
          <a:xfrm>
            <a:off x="742950" y="5590034"/>
            <a:ext cx="67818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ÖRNEKLER:  Zeytinyağı-su karışımı</a:t>
            </a:r>
            <a:endParaRPr/>
          </a:p>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	       Zeytinyağı-ispirto karışımı </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2" name="Google Shape;182;p23"/>
          <p:cNvSpPr txBox="1"/>
          <p:nvPr/>
        </p:nvSpPr>
        <p:spPr>
          <a:xfrm>
            <a:off x="381000" y="-43012"/>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7030A0"/>
              </a:buClr>
              <a:buSzPts val="3600"/>
              <a:buFont typeface="Quattrocento Sans"/>
              <a:buNone/>
            </a:pPr>
            <a:r>
              <a:rPr b="1" lang="tr-TR" sz="3600">
                <a:solidFill>
                  <a:srgbClr val="7030A0"/>
                </a:solidFill>
                <a:latin typeface="Quattrocento Sans"/>
                <a:ea typeface="Quattrocento Sans"/>
                <a:cs typeface="Quattrocento Sans"/>
                <a:sym typeface="Quattrocento Sans"/>
              </a:rPr>
              <a:t>SIVI-SIVI KARIŞIMLARININ AYRILMASI</a:t>
            </a:r>
            <a:endParaRPr b="1" sz="3600">
              <a:solidFill>
                <a:srgbClr val="7030A0"/>
              </a:solidFill>
              <a:latin typeface="Quattrocento Sans"/>
              <a:ea typeface="Quattrocento Sans"/>
              <a:cs typeface="Quattrocento Sans"/>
              <a:sym typeface="Quattrocento Sans"/>
            </a:endParaRPr>
          </a:p>
        </p:txBody>
      </p:sp>
      <p:pic>
        <p:nvPicPr>
          <p:cNvPr id="183" name="Google Shape;183;p23">
            <a:hlinkClick r:id="rId4"/>
          </p:cNvPr>
          <p:cNvPicPr preferRelativeResize="0"/>
          <p:nvPr/>
        </p:nvPicPr>
        <p:blipFill>
          <a:blip r:embed="rId5">
            <a:alphaModFix/>
          </a:blip>
          <a:stretch>
            <a:fillRect/>
          </a:stretch>
        </p:blipFill>
        <p:spPr>
          <a:xfrm>
            <a:off x="11019700" y="228575"/>
            <a:ext cx="539300" cy="539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371059" y="176282"/>
            <a:ext cx="1143662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30A0"/>
              </a:buClr>
              <a:buSzPts val="3200"/>
              <a:buFont typeface="Quattrocento Sans"/>
              <a:buNone/>
            </a:pPr>
            <a:r>
              <a:rPr b="1" lang="tr-TR" sz="3200">
                <a:solidFill>
                  <a:srgbClr val="7030A0"/>
                </a:solidFill>
              </a:rPr>
              <a:t>B-AYRIMSAL DAMITMA (Kaynama Noktası Farkı)</a:t>
            </a:r>
            <a:endParaRPr b="1" sz="3200">
              <a:solidFill>
                <a:srgbClr val="7030A0"/>
              </a:solidFill>
            </a:endParaRPr>
          </a:p>
        </p:txBody>
      </p:sp>
      <p:sp>
        <p:nvSpPr>
          <p:cNvPr id="190" name="Google Shape;190;p24"/>
          <p:cNvSpPr txBox="1"/>
          <p:nvPr>
            <p:ph idx="1" type="body"/>
          </p:nvPr>
        </p:nvSpPr>
        <p:spPr>
          <a:xfrm>
            <a:off x="5976594" y="1114710"/>
            <a:ext cx="5874026" cy="451132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7030A0"/>
              </a:buClr>
              <a:buSzPts val="2400"/>
              <a:buChar char="•"/>
            </a:pPr>
            <a:r>
              <a:rPr lang="tr-TR" sz="2400">
                <a:solidFill>
                  <a:srgbClr val="7030A0"/>
                </a:solidFill>
              </a:rPr>
              <a:t>Sıvı - sıvı homojen(birbiri içinde çözünebilen) karışımları, </a:t>
            </a:r>
            <a:r>
              <a:rPr lang="tr-TR" sz="2400"/>
              <a:t>sıvıların kaynama noktası farklarından yararlanarak ayrıştırabiliriz. </a:t>
            </a:r>
            <a:endParaRPr sz="2400"/>
          </a:p>
          <a:p>
            <a:pPr indent="-228600" lvl="0" marL="228600" rtl="0" algn="l">
              <a:lnSpc>
                <a:spcPct val="90000"/>
              </a:lnSpc>
              <a:spcBef>
                <a:spcPts val="1000"/>
              </a:spcBef>
              <a:spcAft>
                <a:spcPts val="0"/>
              </a:spcAft>
              <a:buClr>
                <a:schemeClr val="dk1"/>
              </a:buClr>
              <a:buSzPts val="2400"/>
              <a:buChar char="•"/>
            </a:pPr>
            <a:r>
              <a:rPr lang="tr-TR" sz="2400"/>
              <a:t>Isıtılan kaptaki sıvılardan </a:t>
            </a:r>
            <a:r>
              <a:rPr lang="tr-TR" sz="2400">
                <a:solidFill>
                  <a:srgbClr val="7030A0"/>
                </a:solidFill>
              </a:rPr>
              <a:t>kaynama noktası küçük olan daha önce buharlaşır. </a:t>
            </a:r>
            <a:r>
              <a:rPr lang="tr-TR" sz="2400"/>
              <a:t>Sonra yoğuşturulan bu sıvı ayrı bir kapta toplanır. </a:t>
            </a:r>
            <a:r>
              <a:rPr lang="tr-TR" sz="2400">
                <a:solidFill>
                  <a:srgbClr val="7030A0"/>
                </a:solidFill>
              </a:rPr>
              <a:t>İlk kapta ise kaynama noktası büyük olan sıvı kalır. </a:t>
            </a:r>
            <a:endParaRPr/>
          </a:p>
        </p:txBody>
      </p:sp>
      <p:pic>
        <p:nvPicPr>
          <p:cNvPr id="191" name="Google Shape;191;p24"/>
          <p:cNvPicPr preferRelativeResize="0"/>
          <p:nvPr/>
        </p:nvPicPr>
        <p:blipFill rotWithShape="1">
          <a:blip r:embed="rId3">
            <a:alphaModFix/>
          </a:blip>
          <a:srcRect b="0" l="0" r="0" t="0"/>
          <a:stretch/>
        </p:blipFill>
        <p:spPr>
          <a:xfrm>
            <a:off x="606285" y="1230069"/>
            <a:ext cx="5483087" cy="4067743"/>
          </a:xfrm>
          <a:prstGeom prst="rect">
            <a:avLst/>
          </a:prstGeom>
          <a:noFill/>
          <a:ln>
            <a:noFill/>
          </a:ln>
        </p:spPr>
      </p:pic>
      <p:sp>
        <p:nvSpPr>
          <p:cNvPr id="192" name="Google Shape;192;p24"/>
          <p:cNvSpPr txBox="1"/>
          <p:nvPr/>
        </p:nvSpPr>
        <p:spPr>
          <a:xfrm>
            <a:off x="606285" y="5238904"/>
            <a:ext cx="7475469"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ÖRNEKLER:  ispirto-su karışımı</a:t>
            </a:r>
            <a:endParaRPr/>
          </a:p>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	       alkol-su karışımı (kolonya)</a:t>
            </a:r>
            <a:endParaRPr/>
          </a:p>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	       Ham petrol (benzin, mazot, doğalgaz olarak ayrılır)</a:t>
            </a:r>
            <a:endParaRPr/>
          </a:p>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	       Aseton-su karışımı</a:t>
            </a:r>
            <a:endParaRPr/>
          </a:p>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	       Gliserin-su karışımı</a:t>
            </a:r>
            <a:endParaRPr/>
          </a:p>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                      </a:t>
            </a:r>
            <a:endParaRPr sz="1800">
              <a:solidFill>
                <a:schemeClr val="dk1"/>
              </a:solidFill>
              <a:latin typeface="Quattrocento Sans"/>
              <a:ea typeface="Quattrocento Sans"/>
              <a:cs typeface="Quattrocento Sans"/>
              <a:sym typeface="Quattrocento Sans"/>
            </a:endParaRPr>
          </a:p>
        </p:txBody>
      </p:sp>
      <p:sp>
        <p:nvSpPr>
          <p:cNvPr id="193" name="Google Shape;193;p24"/>
          <p:cNvSpPr txBox="1"/>
          <p:nvPr/>
        </p:nvSpPr>
        <p:spPr>
          <a:xfrm>
            <a:off x="9698935" y="6133951"/>
            <a:ext cx="1276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1800">
                <a:solidFill>
                  <a:srgbClr val="FF0000"/>
                </a:solidFill>
                <a:latin typeface="Quattrocento Sans"/>
                <a:ea typeface="Quattrocento Sans"/>
                <a:cs typeface="Quattrocento Sans"/>
                <a:sym typeface="Quattrocento Sans"/>
              </a:rPr>
              <a:t>Aseton</a:t>
            </a:r>
            <a:endParaRPr sz="1800">
              <a:solidFill>
                <a:srgbClr val="FF0000"/>
              </a:solidFill>
              <a:latin typeface="Quattrocento Sans"/>
              <a:ea typeface="Quattrocento Sans"/>
              <a:cs typeface="Quattrocento Sans"/>
              <a:sym typeface="Quattrocento Sans"/>
            </a:endParaRPr>
          </a:p>
        </p:txBody>
      </p:sp>
      <p:pic>
        <p:nvPicPr>
          <p:cNvPr id="194" name="Google Shape;194;p24"/>
          <p:cNvPicPr preferRelativeResize="0"/>
          <p:nvPr/>
        </p:nvPicPr>
        <p:blipFill rotWithShape="1">
          <a:blip r:embed="rId4">
            <a:alphaModFix/>
          </a:blip>
          <a:srcRect b="0" l="0" r="0" t="0"/>
          <a:stretch/>
        </p:blipFill>
        <p:spPr>
          <a:xfrm>
            <a:off x="9533215" y="4545980"/>
            <a:ext cx="1241574" cy="1713372"/>
          </a:xfrm>
          <a:prstGeom prst="rect">
            <a:avLst/>
          </a:prstGeom>
          <a:noFill/>
          <a:ln>
            <a:noFill/>
          </a:ln>
        </p:spPr>
      </p:pic>
      <p:pic>
        <p:nvPicPr>
          <p:cNvPr descr="bandicam 2019-06-17 09-12-31-838" id="195" name="Google Shape;195;p24"/>
          <p:cNvPicPr preferRelativeResize="0"/>
          <p:nvPr/>
        </p:nvPicPr>
        <p:blipFill rotWithShape="1">
          <a:blip r:embed="rId5">
            <a:alphaModFix/>
          </a:blip>
          <a:srcRect b="16409" l="1728" r="42697" t="11003"/>
          <a:stretch/>
        </p:blipFill>
        <p:spPr>
          <a:xfrm>
            <a:off x="253554" y="1144164"/>
            <a:ext cx="5723040" cy="3926295"/>
          </a:xfrm>
          <a:prstGeom prst="rect">
            <a:avLst/>
          </a:prstGeom>
          <a:noFill/>
          <a:ln>
            <a:noFill/>
          </a:ln>
        </p:spPr>
      </p:pic>
      <p:pic>
        <p:nvPicPr>
          <p:cNvPr id="196" name="Google Shape;196;p24">
            <a:hlinkClick r:id="rId6"/>
          </p:cNvPr>
          <p:cNvPicPr preferRelativeResize="0"/>
          <p:nvPr/>
        </p:nvPicPr>
        <p:blipFill>
          <a:blip r:embed="rId7">
            <a:alphaModFix/>
          </a:blip>
          <a:stretch>
            <a:fillRect/>
          </a:stretch>
        </p:blipFill>
        <p:spPr>
          <a:xfrm>
            <a:off x="11019700" y="228575"/>
            <a:ext cx="539300" cy="539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5"/>
          <p:cNvSpPr txBox="1"/>
          <p:nvPr>
            <p:ph type="title"/>
          </p:nvPr>
        </p:nvSpPr>
        <p:spPr>
          <a:xfrm>
            <a:off x="994317" y="144679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2800"/>
              <a:buFont typeface="Quattrocento Sans"/>
              <a:buNone/>
            </a:pPr>
            <a:r>
              <a:rPr lang="tr-TR" sz="2800">
                <a:solidFill>
                  <a:srgbClr val="FF0000"/>
                </a:solidFill>
              </a:rPr>
              <a:t>Yoğunluk Farkının Kullanıldığı Yöntemler:</a:t>
            </a:r>
            <a:endParaRPr sz="2800">
              <a:solidFill>
                <a:srgbClr val="FF0000"/>
              </a:solidFill>
            </a:endParaRPr>
          </a:p>
        </p:txBody>
      </p:sp>
      <p:sp>
        <p:nvSpPr>
          <p:cNvPr id="202" name="Google Shape;202;p25"/>
          <p:cNvSpPr txBox="1"/>
          <p:nvPr>
            <p:ph idx="1" type="body"/>
          </p:nvPr>
        </p:nvSpPr>
        <p:spPr>
          <a:xfrm>
            <a:off x="1105830" y="2839263"/>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tr-TR"/>
              <a:t>Savurma Yöntemi</a:t>
            </a:r>
            <a:endParaRPr/>
          </a:p>
          <a:p>
            <a:pPr indent="-228600" lvl="0" marL="228600" rtl="0" algn="l">
              <a:lnSpc>
                <a:spcPct val="90000"/>
              </a:lnSpc>
              <a:spcBef>
                <a:spcPts val="1000"/>
              </a:spcBef>
              <a:spcAft>
                <a:spcPts val="0"/>
              </a:spcAft>
              <a:buClr>
                <a:schemeClr val="dk1"/>
              </a:buClr>
              <a:buSzPts val="2400"/>
              <a:buChar char="•"/>
            </a:pPr>
            <a:r>
              <a:rPr lang="tr-TR"/>
              <a:t>Yüzdürme Yöntemi</a:t>
            </a:r>
            <a:endParaRPr/>
          </a:p>
          <a:p>
            <a:pPr indent="-228600" lvl="0" marL="228600" rtl="0" algn="l">
              <a:lnSpc>
                <a:spcPct val="90000"/>
              </a:lnSpc>
              <a:spcBef>
                <a:spcPts val="1000"/>
              </a:spcBef>
              <a:spcAft>
                <a:spcPts val="0"/>
              </a:spcAft>
              <a:buClr>
                <a:schemeClr val="dk1"/>
              </a:buClr>
              <a:buSzPts val="2400"/>
              <a:buChar char="•"/>
            </a:pPr>
            <a:r>
              <a:rPr lang="tr-TR"/>
              <a:t>Ayırma Hunisi</a:t>
            </a:r>
            <a:endParaRPr/>
          </a:p>
        </p:txBody>
      </p:sp>
      <p:pic>
        <p:nvPicPr>
          <p:cNvPr id="203" name="Google Shape;203;p25"/>
          <p:cNvPicPr preferRelativeResize="0"/>
          <p:nvPr/>
        </p:nvPicPr>
        <p:blipFill rotWithShape="1">
          <a:blip r:embed="rId3">
            <a:alphaModFix/>
          </a:blip>
          <a:srcRect b="0" l="0" r="0" t="0"/>
          <a:stretch/>
        </p:blipFill>
        <p:spPr>
          <a:xfrm>
            <a:off x="687658" y="-57822"/>
            <a:ext cx="3993226" cy="13534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descr="bandicam 2019-06-17 09-13-14-312" id="208" name="Google Shape;208;p26"/>
          <p:cNvPicPr preferRelativeResize="0"/>
          <p:nvPr/>
        </p:nvPicPr>
        <p:blipFill rotWithShape="1">
          <a:blip r:embed="rId3">
            <a:alphaModFix/>
          </a:blip>
          <a:srcRect b="0" l="0" r="0" t="0"/>
          <a:stretch/>
        </p:blipFill>
        <p:spPr>
          <a:xfrm>
            <a:off x="0" y="639763"/>
            <a:ext cx="12192000" cy="55768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bandicam 2019-06-17 09-13-15-913" id="213" name="Google Shape;213;p27"/>
          <p:cNvPicPr preferRelativeResize="0"/>
          <p:nvPr/>
        </p:nvPicPr>
        <p:blipFill rotWithShape="1">
          <a:blip r:embed="rId3">
            <a:alphaModFix/>
          </a:blip>
          <a:srcRect b="0" l="0" r="0" t="0"/>
          <a:stretch/>
        </p:blipFill>
        <p:spPr>
          <a:xfrm>
            <a:off x="0" y="639763"/>
            <a:ext cx="12192000" cy="55768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bandicam 2018-11-17 13-12-30-624" id="218" name="Google Shape;218;p28"/>
          <p:cNvPicPr preferRelativeResize="0"/>
          <p:nvPr/>
        </p:nvPicPr>
        <p:blipFill rotWithShape="1">
          <a:blip r:embed="rId3">
            <a:alphaModFix/>
          </a:blip>
          <a:srcRect b="0" l="0" r="0" t="0"/>
          <a:stretch/>
        </p:blipFill>
        <p:spPr>
          <a:xfrm>
            <a:off x="0" y="428625"/>
            <a:ext cx="12192000" cy="6000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bandicam 2018-11-17 13-12-35-481" id="223" name="Google Shape;223;p29"/>
          <p:cNvPicPr preferRelativeResize="0"/>
          <p:nvPr/>
        </p:nvPicPr>
        <p:blipFill rotWithShape="1">
          <a:blip r:embed="rId3">
            <a:alphaModFix/>
          </a:blip>
          <a:srcRect b="0" l="0" r="0" t="0"/>
          <a:stretch/>
        </p:blipFill>
        <p:spPr>
          <a:xfrm>
            <a:off x="0" y="428625"/>
            <a:ext cx="12192000" cy="6000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descr="bandicam 2018-11-17 13-12-37-460" id="228" name="Google Shape;228;p30"/>
          <p:cNvPicPr preferRelativeResize="0"/>
          <p:nvPr/>
        </p:nvPicPr>
        <p:blipFill rotWithShape="1">
          <a:blip r:embed="rId3">
            <a:alphaModFix/>
          </a:blip>
          <a:srcRect b="0" l="0" r="0" t="0"/>
          <a:stretch/>
        </p:blipFill>
        <p:spPr>
          <a:xfrm>
            <a:off x="0" y="428625"/>
            <a:ext cx="12192000" cy="6000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bandicam 2018-11-17 13-12-39-752" id="233" name="Google Shape;233;p31"/>
          <p:cNvPicPr preferRelativeResize="0"/>
          <p:nvPr/>
        </p:nvPicPr>
        <p:blipFill rotWithShape="1">
          <a:blip r:embed="rId3">
            <a:alphaModFix/>
          </a:blip>
          <a:srcRect b="0" l="0" r="0" t="0"/>
          <a:stretch/>
        </p:blipFill>
        <p:spPr>
          <a:xfrm>
            <a:off x="0" y="428625"/>
            <a:ext cx="12192000" cy="6000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30A0"/>
              </a:buClr>
              <a:buSzPts val="2800"/>
              <a:buFont typeface="Quattrocento Sans"/>
              <a:buNone/>
            </a:pPr>
            <a:r>
              <a:rPr b="1" lang="tr-TR" sz="2800">
                <a:solidFill>
                  <a:srgbClr val="7030A0"/>
                </a:solidFill>
              </a:rPr>
              <a:t>Katı – Katı Karışımlarının Ayrılması </a:t>
            </a:r>
            <a:endParaRPr b="1" sz="2800">
              <a:solidFill>
                <a:srgbClr val="7030A0"/>
              </a:solidFill>
            </a:endParaRPr>
          </a:p>
        </p:txBody>
      </p:sp>
      <p:sp>
        <p:nvSpPr>
          <p:cNvPr id="96" name="Google Shape;96;p14"/>
          <p:cNvSpPr txBox="1"/>
          <p:nvPr>
            <p:ph idx="1" type="body"/>
          </p:nvPr>
        </p:nvSpPr>
        <p:spPr>
          <a:xfrm>
            <a:off x="838200" y="893534"/>
            <a:ext cx="9427029" cy="248511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tr-TR"/>
              <a:t>a)Ayıklama</a:t>
            </a:r>
            <a:endParaRPr/>
          </a:p>
          <a:p>
            <a:pPr indent="0" lvl="0" marL="0" rtl="0" algn="l">
              <a:lnSpc>
                <a:spcPct val="90000"/>
              </a:lnSpc>
              <a:spcBef>
                <a:spcPts val="1000"/>
              </a:spcBef>
              <a:spcAft>
                <a:spcPts val="0"/>
              </a:spcAft>
              <a:buClr>
                <a:schemeClr val="dk1"/>
              </a:buClr>
              <a:buSzPts val="2400"/>
              <a:buNone/>
            </a:pPr>
            <a:r>
              <a:rPr b="1" lang="tr-TR"/>
              <a:t>b)Eleme </a:t>
            </a:r>
            <a:endParaRPr/>
          </a:p>
          <a:p>
            <a:pPr indent="0" lvl="0" marL="0" rtl="0" algn="l">
              <a:lnSpc>
                <a:spcPct val="90000"/>
              </a:lnSpc>
              <a:spcBef>
                <a:spcPts val="1000"/>
              </a:spcBef>
              <a:spcAft>
                <a:spcPts val="0"/>
              </a:spcAft>
              <a:buClr>
                <a:schemeClr val="dk1"/>
              </a:buClr>
              <a:buSzPts val="2400"/>
              <a:buNone/>
            </a:pPr>
            <a:r>
              <a:rPr b="1" lang="tr-TR"/>
              <a:t>c)Mıknatısla ayırma</a:t>
            </a:r>
            <a:endParaRPr/>
          </a:p>
          <a:p>
            <a:pPr indent="0" lvl="0" marL="0" rtl="0" algn="l">
              <a:lnSpc>
                <a:spcPct val="90000"/>
              </a:lnSpc>
              <a:spcBef>
                <a:spcPts val="1000"/>
              </a:spcBef>
              <a:spcAft>
                <a:spcPts val="0"/>
              </a:spcAft>
              <a:buClr>
                <a:schemeClr val="dk1"/>
              </a:buClr>
              <a:buSzPts val="2400"/>
              <a:buNone/>
            </a:pPr>
            <a:r>
              <a:rPr b="1" lang="tr-TR"/>
              <a:t>d)Yoğunluk farkı (yüzdürme</a:t>
            </a:r>
            <a:r>
              <a:rPr b="1" lang="tr-TR" sz="2000"/>
              <a:t>)</a:t>
            </a:r>
            <a:endParaRPr b="1" sz="2000"/>
          </a:p>
        </p:txBody>
      </p:sp>
      <p:sp>
        <p:nvSpPr>
          <p:cNvPr id="97" name="Google Shape;97;p14"/>
          <p:cNvSpPr txBox="1"/>
          <p:nvPr/>
        </p:nvSpPr>
        <p:spPr>
          <a:xfrm>
            <a:off x="838200" y="2444297"/>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7030A0"/>
              </a:buClr>
              <a:buSzPts val="2800"/>
              <a:buFont typeface="Quattrocento Sans"/>
              <a:buNone/>
            </a:pPr>
            <a:r>
              <a:rPr b="1" i="0" lang="tr-TR" sz="2800" u="none" cap="none" strike="noStrike">
                <a:solidFill>
                  <a:srgbClr val="7030A0"/>
                </a:solidFill>
                <a:latin typeface="Quattrocento Sans"/>
                <a:ea typeface="Quattrocento Sans"/>
                <a:cs typeface="Quattrocento Sans"/>
                <a:sym typeface="Quattrocento Sans"/>
              </a:rPr>
              <a:t>Katı-Sıvı Karışımlarının Ayrılması</a:t>
            </a:r>
            <a:endParaRPr b="1" i="0" sz="2800" u="none" cap="none" strike="noStrike">
              <a:solidFill>
                <a:srgbClr val="7030A0"/>
              </a:solidFill>
              <a:latin typeface="Quattrocento Sans"/>
              <a:ea typeface="Quattrocento Sans"/>
              <a:cs typeface="Quattrocento Sans"/>
              <a:sym typeface="Quattrocento Sans"/>
            </a:endParaRPr>
          </a:p>
        </p:txBody>
      </p:sp>
      <p:sp>
        <p:nvSpPr>
          <p:cNvPr id="98" name="Google Shape;98;p14"/>
          <p:cNvSpPr txBox="1"/>
          <p:nvPr/>
        </p:nvSpPr>
        <p:spPr>
          <a:xfrm>
            <a:off x="838200" y="3254827"/>
            <a:ext cx="10515600" cy="220367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1" i="0" lang="tr-TR" sz="2400" u="none" cap="none" strike="noStrike">
                <a:solidFill>
                  <a:schemeClr val="dk1"/>
                </a:solidFill>
                <a:latin typeface="Quattrocento Sans"/>
                <a:ea typeface="Quattrocento Sans"/>
                <a:cs typeface="Quattrocento Sans"/>
                <a:sym typeface="Quattrocento Sans"/>
              </a:rPr>
              <a:t>a)Buharlaştırma</a:t>
            </a:r>
            <a:endParaRPr/>
          </a:p>
          <a:p>
            <a:pPr indent="0" lvl="0" marL="0" marR="0" rtl="0" algn="l">
              <a:lnSpc>
                <a:spcPct val="90000"/>
              </a:lnSpc>
              <a:spcBef>
                <a:spcPts val="1000"/>
              </a:spcBef>
              <a:spcAft>
                <a:spcPts val="0"/>
              </a:spcAft>
              <a:buClr>
                <a:schemeClr val="dk1"/>
              </a:buClr>
              <a:buSzPts val="2400"/>
              <a:buFont typeface="Arial"/>
              <a:buNone/>
            </a:pPr>
            <a:r>
              <a:rPr b="1" i="0" lang="tr-TR" sz="2400" u="none" cap="none" strike="noStrike">
                <a:solidFill>
                  <a:schemeClr val="dk1"/>
                </a:solidFill>
                <a:latin typeface="Quattrocento Sans"/>
                <a:ea typeface="Quattrocento Sans"/>
                <a:cs typeface="Quattrocento Sans"/>
                <a:sym typeface="Quattrocento Sans"/>
              </a:rPr>
              <a:t>b)Basit damıtma</a:t>
            </a:r>
            <a:endParaRPr/>
          </a:p>
          <a:p>
            <a:pPr indent="0" lvl="0" marL="0" marR="0" rtl="0" algn="l">
              <a:lnSpc>
                <a:spcPct val="90000"/>
              </a:lnSpc>
              <a:spcBef>
                <a:spcPts val="1000"/>
              </a:spcBef>
              <a:spcAft>
                <a:spcPts val="0"/>
              </a:spcAft>
              <a:buClr>
                <a:schemeClr val="dk1"/>
              </a:buClr>
              <a:buSzPts val="2400"/>
              <a:buFont typeface="Arial"/>
              <a:buNone/>
            </a:pPr>
            <a:r>
              <a:rPr b="1" i="0" lang="tr-TR" sz="2400" u="none" cap="none" strike="noStrike">
                <a:solidFill>
                  <a:schemeClr val="dk1"/>
                </a:solidFill>
                <a:latin typeface="Quattrocento Sans"/>
                <a:ea typeface="Quattrocento Sans"/>
                <a:cs typeface="Quattrocento Sans"/>
                <a:sym typeface="Quattrocento Sans"/>
              </a:rPr>
              <a:t>c)Süzme</a:t>
            </a:r>
            <a:endParaRPr b="1" i="0" sz="2400" u="none" cap="none" strike="noStrike">
              <a:solidFill>
                <a:schemeClr val="dk1"/>
              </a:solidFill>
              <a:latin typeface="Quattrocento Sans"/>
              <a:ea typeface="Quattrocento Sans"/>
              <a:cs typeface="Quattrocento Sans"/>
              <a:sym typeface="Quattrocento Sans"/>
            </a:endParaRPr>
          </a:p>
        </p:txBody>
      </p:sp>
      <p:sp>
        <p:nvSpPr>
          <p:cNvPr id="99" name="Google Shape;99;p14"/>
          <p:cNvSpPr txBox="1"/>
          <p:nvPr/>
        </p:nvSpPr>
        <p:spPr>
          <a:xfrm>
            <a:off x="838200" y="435666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7030A0"/>
              </a:buClr>
              <a:buSzPts val="2800"/>
              <a:buFont typeface="Quattrocento Sans"/>
              <a:buNone/>
            </a:pPr>
            <a:r>
              <a:rPr b="1" i="0" lang="tr-TR" sz="2800" u="none" cap="none" strike="noStrike">
                <a:solidFill>
                  <a:srgbClr val="7030A0"/>
                </a:solidFill>
                <a:latin typeface="Quattrocento Sans"/>
                <a:ea typeface="Quattrocento Sans"/>
                <a:cs typeface="Quattrocento Sans"/>
                <a:sym typeface="Quattrocento Sans"/>
              </a:rPr>
              <a:t>Sıvı-Sıvı Karışımlarının Ayrılması</a:t>
            </a:r>
            <a:endParaRPr b="1" i="0" sz="2800" u="none" cap="none" strike="noStrike">
              <a:solidFill>
                <a:srgbClr val="7030A0"/>
              </a:solidFill>
              <a:latin typeface="Quattrocento Sans"/>
              <a:ea typeface="Quattrocento Sans"/>
              <a:cs typeface="Quattrocento Sans"/>
              <a:sym typeface="Quattrocento Sans"/>
            </a:endParaRPr>
          </a:p>
        </p:txBody>
      </p:sp>
      <p:sp>
        <p:nvSpPr>
          <p:cNvPr id="100" name="Google Shape;100;p14"/>
          <p:cNvSpPr txBox="1"/>
          <p:nvPr/>
        </p:nvSpPr>
        <p:spPr>
          <a:xfrm>
            <a:off x="838200" y="5260747"/>
            <a:ext cx="10515600" cy="842963"/>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2400"/>
              <a:buFont typeface="Arial"/>
              <a:buNone/>
            </a:pPr>
            <a:r>
              <a:rPr b="1" i="0" lang="tr-TR" sz="2400" u="none" cap="none" strike="noStrike">
                <a:solidFill>
                  <a:schemeClr val="dk1"/>
                </a:solidFill>
                <a:latin typeface="Quattrocento Sans"/>
                <a:ea typeface="Quattrocento Sans"/>
                <a:cs typeface="Quattrocento Sans"/>
                <a:sym typeface="Quattrocento Sans"/>
              </a:rPr>
              <a:t>a) Ayırma hunisi</a:t>
            </a:r>
            <a:endParaRPr/>
          </a:p>
          <a:p>
            <a:pPr indent="0" lvl="0" marL="0" marR="0" rtl="0" algn="l">
              <a:lnSpc>
                <a:spcPct val="90000"/>
              </a:lnSpc>
              <a:spcBef>
                <a:spcPts val="1000"/>
              </a:spcBef>
              <a:spcAft>
                <a:spcPts val="0"/>
              </a:spcAft>
              <a:buClr>
                <a:schemeClr val="dk1"/>
              </a:buClr>
              <a:buSzPts val="2400"/>
              <a:buFont typeface="Arial"/>
              <a:buNone/>
            </a:pPr>
            <a:r>
              <a:rPr b="1" i="0" lang="tr-TR" sz="2400" u="none" cap="none" strike="noStrike">
                <a:solidFill>
                  <a:schemeClr val="dk1"/>
                </a:solidFill>
                <a:latin typeface="Quattrocento Sans"/>
                <a:ea typeface="Quattrocento Sans"/>
                <a:cs typeface="Quattrocento Sans"/>
                <a:sym typeface="Quattrocento Sans"/>
              </a:rPr>
              <a:t>b) Ayrımsal damıtma (kaynama noktası farkı)</a:t>
            </a:r>
            <a:endParaRPr/>
          </a:p>
          <a:p>
            <a:pPr indent="0" lvl="0" marL="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bandicam 2018-11-17 13-12-55-397" id="238" name="Google Shape;238;p32"/>
          <p:cNvPicPr preferRelativeResize="0"/>
          <p:nvPr/>
        </p:nvPicPr>
        <p:blipFill rotWithShape="1">
          <a:blip r:embed="rId3">
            <a:alphaModFix/>
          </a:blip>
          <a:srcRect b="0" l="0" r="0" t="0"/>
          <a:stretch/>
        </p:blipFill>
        <p:spPr>
          <a:xfrm>
            <a:off x="0" y="428625"/>
            <a:ext cx="12192000" cy="6000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bandicam 2018-11-17 13-12-57-607" id="243" name="Google Shape;243;p33"/>
          <p:cNvPicPr preferRelativeResize="0"/>
          <p:nvPr/>
        </p:nvPicPr>
        <p:blipFill rotWithShape="1">
          <a:blip r:embed="rId3">
            <a:alphaModFix/>
          </a:blip>
          <a:srcRect b="0" l="0" r="0" t="0"/>
          <a:stretch/>
        </p:blipFill>
        <p:spPr>
          <a:xfrm>
            <a:off x="0" y="428625"/>
            <a:ext cx="12192000" cy="6000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bandicam 2018-11-17 13-12-59-756" id="248" name="Google Shape;248;p34"/>
          <p:cNvPicPr preferRelativeResize="0"/>
          <p:nvPr/>
        </p:nvPicPr>
        <p:blipFill rotWithShape="1">
          <a:blip r:embed="rId3">
            <a:alphaModFix/>
          </a:blip>
          <a:srcRect b="0" l="0" r="0" t="0"/>
          <a:stretch/>
        </p:blipFill>
        <p:spPr>
          <a:xfrm>
            <a:off x="0" y="428625"/>
            <a:ext cx="12192000" cy="60007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bandicam 2018-11-17 13-13-01-894" id="253" name="Google Shape;253;p35"/>
          <p:cNvPicPr preferRelativeResize="0"/>
          <p:nvPr/>
        </p:nvPicPr>
        <p:blipFill rotWithShape="1">
          <a:blip r:embed="rId3">
            <a:alphaModFix/>
          </a:blip>
          <a:srcRect b="0" l="0" r="0" t="0"/>
          <a:stretch/>
        </p:blipFill>
        <p:spPr>
          <a:xfrm>
            <a:off x="0" y="428625"/>
            <a:ext cx="12192000" cy="6000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descr="bandicam 2019-06-17 09-13-04-447" id="258" name="Google Shape;258;p36"/>
          <p:cNvPicPr preferRelativeResize="0"/>
          <p:nvPr/>
        </p:nvPicPr>
        <p:blipFill rotWithShape="1">
          <a:blip r:embed="rId3">
            <a:alphaModFix/>
          </a:blip>
          <a:srcRect b="0" l="0" r="0" t="0"/>
          <a:stretch/>
        </p:blipFill>
        <p:spPr>
          <a:xfrm>
            <a:off x="0" y="639763"/>
            <a:ext cx="12192000" cy="55768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descr="bandicam 2019-06-17 09-13-05-669" id="263" name="Google Shape;263;p37"/>
          <p:cNvPicPr preferRelativeResize="0"/>
          <p:nvPr/>
        </p:nvPicPr>
        <p:blipFill rotWithShape="1">
          <a:blip r:embed="rId3">
            <a:alphaModFix/>
          </a:blip>
          <a:srcRect b="0" l="0" r="0" t="0"/>
          <a:stretch/>
        </p:blipFill>
        <p:spPr>
          <a:xfrm>
            <a:off x="0" y="639763"/>
            <a:ext cx="12192000" cy="55768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8"/>
          <p:cNvSpPr txBox="1"/>
          <p:nvPr>
            <p:ph type="ctrTitle"/>
          </p:nvPr>
        </p:nvSpPr>
        <p:spPr>
          <a:xfrm>
            <a:off x="1247360" y="119359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7030A0"/>
              </a:buClr>
              <a:buSzPts val="4400"/>
              <a:buFont typeface="Quattrocento Sans"/>
              <a:buNone/>
            </a:pPr>
            <a:r>
              <a:rPr b="1" lang="tr-TR" sz="4400">
                <a:solidFill>
                  <a:srgbClr val="7030A0"/>
                </a:solidFill>
              </a:rPr>
              <a:t>DEĞERLENDİRME SORULARI</a:t>
            </a:r>
            <a:endParaRPr b="1" sz="4400">
              <a:solidFill>
                <a:srgbClr val="7030A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bandicam 2019-06-17 09-14-19-865" id="273" name="Google Shape;273;p39"/>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bandicam 2019-06-17 09-14-22-750" id="278" name="Google Shape;278;p40"/>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bandicam 2019-06-17 09-14-28-223" id="283" name="Google Shape;283;p41"/>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txBox="1"/>
          <p:nvPr>
            <p:ph type="title"/>
          </p:nvPr>
        </p:nvSpPr>
        <p:spPr>
          <a:xfrm>
            <a:off x="614363" y="1993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30A0"/>
              </a:buClr>
              <a:buSzPts val="2400"/>
              <a:buFont typeface="Quattrocento Sans"/>
              <a:buNone/>
            </a:pPr>
            <a:r>
              <a:rPr b="1" lang="tr-TR" sz="2400">
                <a:solidFill>
                  <a:srgbClr val="7030A0"/>
                </a:solidFill>
              </a:rPr>
              <a:t>A-AYIKLAMA</a:t>
            </a:r>
            <a:endParaRPr b="1" sz="2400">
              <a:solidFill>
                <a:srgbClr val="7030A0"/>
              </a:solidFill>
            </a:endParaRPr>
          </a:p>
        </p:txBody>
      </p:sp>
      <p:sp>
        <p:nvSpPr>
          <p:cNvPr id="107" name="Google Shape;107;p15"/>
          <p:cNvSpPr txBox="1"/>
          <p:nvPr>
            <p:ph idx="1" type="body"/>
          </p:nvPr>
        </p:nvSpPr>
        <p:spPr>
          <a:xfrm>
            <a:off x="581025" y="1056558"/>
            <a:ext cx="5886450" cy="18224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tr-TR" sz="2000"/>
              <a:t>Renkleri, şekilleri, büyüklükleri birbirinden farklı olan maddelerin oluşturduğu karışımları ayırmak için kullanılır.</a:t>
            </a:r>
            <a:endParaRPr/>
          </a:p>
          <a:p>
            <a:pPr indent="0" lvl="0" marL="0" rtl="0" algn="l">
              <a:lnSpc>
                <a:spcPct val="90000"/>
              </a:lnSpc>
              <a:spcBef>
                <a:spcPts val="1000"/>
              </a:spcBef>
              <a:spcAft>
                <a:spcPts val="0"/>
              </a:spcAft>
              <a:buClr>
                <a:schemeClr val="dk1"/>
              </a:buClr>
              <a:buSzPts val="2000"/>
              <a:buNone/>
            </a:pPr>
            <a:r>
              <a:rPr b="1" lang="tr-TR" sz="2000"/>
              <a:t>   Örnek : </a:t>
            </a:r>
            <a:r>
              <a:rPr lang="tr-TR" sz="2000"/>
              <a:t>Pirinç – Taş, Elma – Armut</a:t>
            </a:r>
            <a:endParaRPr/>
          </a:p>
        </p:txBody>
      </p:sp>
      <p:pic>
        <p:nvPicPr>
          <p:cNvPr id="108" name="Google Shape;108;p15"/>
          <p:cNvPicPr preferRelativeResize="0"/>
          <p:nvPr/>
        </p:nvPicPr>
        <p:blipFill rotWithShape="1">
          <a:blip r:embed="rId3">
            <a:alphaModFix/>
          </a:blip>
          <a:srcRect b="0" l="0" r="0" t="0"/>
          <a:stretch/>
        </p:blipFill>
        <p:spPr>
          <a:xfrm>
            <a:off x="7548560" y="702064"/>
            <a:ext cx="3681414" cy="1509620"/>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09" name="Google Shape;109;p15"/>
          <p:cNvSpPr txBox="1"/>
          <p:nvPr/>
        </p:nvSpPr>
        <p:spPr>
          <a:xfrm>
            <a:off x="581025" y="-52929"/>
            <a:ext cx="10515600" cy="75499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7030A0"/>
              </a:buClr>
              <a:buSzPts val="2800"/>
              <a:buFont typeface="Quattrocento Sans"/>
              <a:buNone/>
            </a:pPr>
            <a:r>
              <a:rPr b="1" i="0" lang="tr-TR" sz="2800" u="none" cap="none" strike="noStrike">
                <a:solidFill>
                  <a:srgbClr val="7030A0"/>
                </a:solidFill>
                <a:latin typeface="Quattrocento Sans"/>
                <a:ea typeface="Quattrocento Sans"/>
                <a:cs typeface="Quattrocento Sans"/>
                <a:sym typeface="Quattrocento Sans"/>
              </a:rPr>
              <a:t>Katı – Katı Karışımlarının Ayrılması </a:t>
            </a:r>
            <a:endParaRPr b="1" i="0" sz="2800" u="none" cap="none" strike="noStrike">
              <a:solidFill>
                <a:srgbClr val="7030A0"/>
              </a:solidFill>
              <a:latin typeface="Quattrocento Sans"/>
              <a:ea typeface="Quattrocento Sans"/>
              <a:cs typeface="Quattrocento Sans"/>
              <a:sym typeface="Quattrocento Sans"/>
            </a:endParaRPr>
          </a:p>
        </p:txBody>
      </p:sp>
      <p:sp>
        <p:nvSpPr>
          <p:cNvPr id="110" name="Google Shape;110;p15"/>
          <p:cNvSpPr txBox="1"/>
          <p:nvPr/>
        </p:nvSpPr>
        <p:spPr>
          <a:xfrm>
            <a:off x="614363" y="2837206"/>
            <a:ext cx="5595937" cy="1187223"/>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000"/>
              <a:buFont typeface="Arial"/>
              <a:buChar char="•"/>
            </a:pPr>
            <a:r>
              <a:rPr b="0" i="0" lang="tr-TR" sz="2000" u="none" cap="none" strike="noStrike">
                <a:solidFill>
                  <a:schemeClr val="dk1"/>
                </a:solidFill>
                <a:latin typeface="Quattrocento Sans"/>
                <a:ea typeface="Quattrocento Sans"/>
                <a:cs typeface="Quattrocento Sans"/>
                <a:sym typeface="Quattrocento Sans"/>
              </a:rPr>
              <a:t>Tanecik yapıları ve büyüklükleri birbirinden farklı olan maddelerin oluşturduğu karışımları ayırmak için kullanılır. Bu yöntemde eleklerden faydalanılır. </a:t>
            </a:r>
            <a:endParaRPr/>
          </a:p>
          <a:p>
            <a:pPr indent="0" lvl="0" marL="0" marR="0" rtl="0" algn="l">
              <a:lnSpc>
                <a:spcPct val="90000"/>
              </a:lnSpc>
              <a:spcBef>
                <a:spcPts val="1000"/>
              </a:spcBef>
              <a:spcAft>
                <a:spcPts val="0"/>
              </a:spcAft>
              <a:buClr>
                <a:schemeClr val="dk1"/>
              </a:buClr>
              <a:buSzPts val="2000"/>
              <a:buFont typeface="Arial"/>
              <a:buNone/>
            </a:pPr>
            <a:r>
              <a:rPr b="1" i="0" lang="tr-TR" sz="2000" u="none" cap="none" strike="noStrike">
                <a:solidFill>
                  <a:schemeClr val="dk1"/>
                </a:solidFill>
                <a:latin typeface="Quattrocento Sans"/>
                <a:ea typeface="Quattrocento Sans"/>
                <a:cs typeface="Quattrocento Sans"/>
                <a:sym typeface="Quattrocento Sans"/>
              </a:rPr>
              <a:t>  Örnek : </a:t>
            </a:r>
            <a:r>
              <a:rPr b="0" i="0" lang="tr-TR" sz="2000" u="none" cap="none" strike="noStrike">
                <a:solidFill>
                  <a:schemeClr val="dk1"/>
                </a:solidFill>
                <a:latin typeface="Quattrocento Sans"/>
                <a:ea typeface="Quattrocento Sans"/>
                <a:cs typeface="Quattrocento Sans"/>
                <a:sym typeface="Quattrocento Sans"/>
              </a:rPr>
              <a:t>Kum – Çakıl, Un – Kepek, Mısır – Pirinç</a:t>
            </a:r>
            <a:endParaRPr b="0" i="0" sz="2000" u="none" cap="none" strike="noStrike">
              <a:solidFill>
                <a:schemeClr val="dk1"/>
              </a:solidFill>
              <a:latin typeface="Quattrocento Sans"/>
              <a:ea typeface="Quattrocento Sans"/>
              <a:cs typeface="Quattrocento Sans"/>
              <a:sym typeface="Quattrocento Sans"/>
            </a:endParaRPr>
          </a:p>
        </p:txBody>
      </p:sp>
      <p:pic>
        <p:nvPicPr>
          <p:cNvPr id="111" name="Google Shape;111;p15"/>
          <p:cNvPicPr preferRelativeResize="0"/>
          <p:nvPr/>
        </p:nvPicPr>
        <p:blipFill rotWithShape="1">
          <a:blip r:embed="rId4">
            <a:alphaModFix/>
          </a:blip>
          <a:srcRect b="0" l="0" r="0" t="0"/>
          <a:stretch/>
        </p:blipFill>
        <p:spPr>
          <a:xfrm>
            <a:off x="6834185" y="2419163"/>
            <a:ext cx="5110164" cy="2023308"/>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12" name="Google Shape;112;p15"/>
          <p:cNvSpPr txBox="1"/>
          <p:nvPr/>
        </p:nvSpPr>
        <p:spPr>
          <a:xfrm>
            <a:off x="614363" y="1990307"/>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7030A0"/>
              </a:buClr>
              <a:buSzPts val="2400"/>
              <a:buFont typeface="Quattrocento Sans"/>
              <a:buNone/>
            </a:pPr>
            <a:r>
              <a:rPr b="1" i="0" lang="tr-TR" sz="2400" u="none" cap="none" strike="noStrike">
                <a:solidFill>
                  <a:srgbClr val="7030A0"/>
                </a:solidFill>
                <a:latin typeface="Quattrocento Sans"/>
                <a:ea typeface="Quattrocento Sans"/>
                <a:cs typeface="Quattrocento Sans"/>
                <a:sym typeface="Quattrocento Sans"/>
              </a:rPr>
              <a:t>B-ELEME</a:t>
            </a:r>
            <a:endParaRPr b="1" i="0" sz="2400" u="none" cap="none" strike="noStrike">
              <a:solidFill>
                <a:srgbClr val="7030A0"/>
              </a:solidFill>
              <a:latin typeface="Quattrocento Sans"/>
              <a:ea typeface="Quattrocento Sans"/>
              <a:cs typeface="Quattrocento Sans"/>
              <a:sym typeface="Quattrocento Sans"/>
            </a:endParaRPr>
          </a:p>
        </p:txBody>
      </p:sp>
      <p:sp>
        <p:nvSpPr>
          <p:cNvPr id="113" name="Google Shape;113;p15"/>
          <p:cNvSpPr txBox="1"/>
          <p:nvPr/>
        </p:nvSpPr>
        <p:spPr>
          <a:xfrm>
            <a:off x="614363" y="421647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7030A0"/>
              </a:buClr>
              <a:buSzPts val="2400"/>
              <a:buFont typeface="Quattrocento Sans"/>
              <a:buNone/>
            </a:pPr>
            <a:r>
              <a:rPr b="1" i="0" lang="tr-TR" sz="2400" u="none" cap="none" strike="noStrike">
                <a:solidFill>
                  <a:srgbClr val="7030A0"/>
                </a:solidFill>
                <a:latin typeface="Quattrocento Sans"/>
                <a:ea typeface="Quattrocento Sans"/>
                <a:cs typeface="Quattrocento Sans"/>
                <a:sym typeface="Quattrocento Sans"/>
              </a:rPr>
              <a:t>C-MIKNATISLA AYIRMA</a:t>
            </a:r>
            <a:endParaRPr b="0" i="0" sz="2400" u="none" cap="none" strike="noStrike">
              <a:solidFill>
                <a:srgbClr val="7030A0"/>
              </a:solidFill>
              <a:latin typeface="Quattrocento Sans"/>
              <a:ea typeface="Quattrocento Sans"/>
              <a:cs typeface="Quattrocento Sans"/>
              <a:sym typeface="Quattrocento Sans"/>
            </a:endParaRPr>
          </a:p>
        </p:txBody>
      </p:sp>
      <p:sp>
        <p:nvSpPr>
          <p:cNvPr id="114" name="Google Shape;114;p15"/>
          <p:cNvSpPr txBox="1"/>
          <p:nvPr/>
        </p:nvSpPr>
        <p:spPr>
          <a:xfrm>
            <a:off x="568780" y="5253503"/>
            <a:ext cx="6272212" cy="961166"/>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marR="0" rtl="0" algn="l">
              <a:lnSpc>
                <a:spcPct val="90000"/>
              </a:lnSpc>
              <a:spcBef>
                <a:spcPts val="0"/>
              </a:spcBef>
              <a:spcAft>
                <a:spcPts val="0"/>
              </a:spcAft>
              <a:buClr>
                <a:schemeClr val="dk1"/>
              </a:buClr>
              <a:buSzPct val="100000"/>
              <a:buFont typeface="Arial"/>
              <a:buChar char="•"/>
            </a:pPr>
            <a:r>
              <a:rPr b="0" i="0" lang="tr-TR" sz="8000" u="none" cap="none" strike="noStrike">
                <a:solidFill>
                  <a:schemeClr val="dk1"/>
                </a:solidFill>
                <a:latin typeface="Quattrocento Sans"/>
                <a:ea typeface="Quattrocento Sans"/>
                <a:cs typeface="Quattrocento Sans"/>
                <a:sym typeface="Quattrocento Sans"/>
              </a:rPr>
              <a:t>Mıknatıs tarafından çekilebilen </a:t>
            </a:r>
            <a:r>
              <a:rPr b="0" i="0" lang="tr-TR" sz="8000" u="none" cap="none" strike="noStrike">
                <a:solidFill>
                  <a:srgbClr val="7030A0"/>
                </a:solidFill>
                <a:latin typeface="Quattrocento Sans"/>
                <a:ea typeface="Quattrocento Sans"/>
                <a:cs typeface="Quattrocento Sans"/>
                <a:sym typeface="Quattrocento Sans"/>
              </a:rPr>
              <a:t>demir, nikel, kobalt </a:t>
            </a:r>
            <a:r>
              <a:rPr b="0" i="0" lang="tr-TR" sz="8000" u="none" cap="none" strike="noStrike">
                <a:solidFill>
                  <a:schemeClr val="dk1"/>
                </a:solidFill>
                <a:latin typeface="Quattrocento Sans"/>
                <a:ea typeface="Quattrocento Sans"/>
                <a:cs typeface="Quattrocento Sans"/>
                <a:sym typeface="Quattrocento Sans"/>
              </a:rPr>
              <a:t>gibi maddelerin oluşturduğu karışımdan mıknatıs kullanarak bu maddeleri ayırmak için kullanılır.</a:t>
            </a:r>
            <a:endParaRPr/>
          </a:p>
          <a:p>
            <a:pPr indent="0" lvl="0" marL="0" marR="0" rtl="0" algn="l">
              <a:lnSpc>
                <a:spcPct val="90000"/>
              </a:lnSpc>
              <a:spcBef>
                <a:spcPts val="1000"/>
              </a:spcBef>
              <a:spcAft>
                <a:spcPts val="0"/>
              </a:spcAft>
              <a:buClr>
                <a:schemeClr val="dk1"/>
              </a:buClr>
              <a:buSzPct val="100000"/>
              <a:buFont typeface="Arial"/>
              <a:buNone/>
            </a:pPr>
            <a:r>
              <a:rPr b="1" i="0" lang="tr-TR" sz="8000" u="none" cap="none" strike="noStrike">
                <a:solidFill>
                  <a:schemeClr val="dk1"/>
                </a:solidFill>
                <a:latin typeface="Quattrocento Sans"/>
                <a:ea typeface="Quattrocento Sans"/>
                <a:cs typeface="Quattrocento Sans"/>
                <a:sym typeface="Quattrocento Sans"/>
              </a:rPr>
              <a:t>Örnek : </a:t>
            </a:r>
            <a:r>
              <a:rPr b="0" i="0" lang="tr-TR" sz="8000" u="none" cap="none" strike="noStrike">
                <a:solidFill>
                  <a:schemeClr val="dk1"/>
                </a:solidFill>
                <a:latin typeface="Quattrocento Sans"/>
                <a:ea typeface="Quattrocento Sans"/>
                <a:cs typeface="Quattrocento Sans"/>
                <a:sym typeface="Quattrocento Sans"/>
              </a:rPr>
              <a:t>Demir tozu – Kükürt tozu, Demir tozu – Kum</a:t>
            </a:r>
            <a:endParaRPr/>
          </a:p>
          <a:p>
            <a:pPr indent="-190500" lvl="0" marL="228600" marR="0" rtl="0" algn="l">
              <a:lnSpc>
                <a:spcPct val="90000"/>
              </a:lnSpc>
              <a:spcBef>
                <a:spcPts val="1000"/>
              </a:spcBef>
              <a:spcAft>
                <a:spcPts val="0"/>
              </a:spcAft>
              <a:buClr>
                <a:schemeClr val="dk1"/>
              </a:buClr>
              <a:buSzPct val="100000"/>
              <a:buFont typeface="Arial"/>
              <a:buNone/>
            </a:pPr>
            <a:r>
              <a:t/>
            </a:r>
            <a:endParaRPr b="0" i="0" sz="2400" u="none" cap="none" strike="noStrike">
              <a:solidFill>
                <a:schemeClr val="dk1"/>
              </a:solidFill>
              <a:latin typeface="Quattrocento Sans"/>
              <a:ea typeface="Quattrocento Sans"/>
              <a:cs typeface="Quattrocento Sans"/>
              <a:sym typeface="Quattrocento Sans"/>
            </a:endParaRPr>
          </a:p>
        </p:txBody>
      </p:sp>
      <p:pic>
        <p:nvPicPr>
          <p:cNvPr id="115" name="Google Shape;115;p15"/>
          <p:cNvPicPr preferRelativeResize="0"/>
          <p:nvPr/>
        </p:nvPicPr>
        <p:blipFill rotWithShape="1">
          <a:blip r:embed="rId5">
            <a:alphaModFix/>
          </a:blip>
          <a:srcRect b="0" l="0" r="0" t="0"/>
          <a:stretch/>
        </p:blipFill>
        <p:spPr>
          <a:xfrm>
            <a:off x="8151016" y="4634518"/>
            <a:ext cx="2838452" cy="2141543"/>
          </a:xfrm>
          <a:prstGeom prst="rect">
            <a:avLst/>
          </a:prstGeom>
          <a:noFill/>
          <a:ln>
            <a:noFill/>
          </a:ln>
        </p:spPr>
      </p:pic>
      <p:pic>
        <p:nvPicPr>
          <p:cNvPr id="116" name="Google Shape;116;p15">
            <a:hlinkClick r:id="rId6"/>
          </p:cNvPr>
          <p:cNvPicPr preferRelativeResize="0"/>
          <p:nvPr/>
        </p:nvPicPr>
        <p:blipFill>
          <a:blip r:embed="rId7">
            <a:alphaModFix/>
          </a:blip>
          <a:stretch>
            <a:fillRect/>
          </a:stretch>
        </p:blipFill>
        <p:spPr>
          <a:xfrm>
            <a:off x="11405050" y="54925"/>
            <a:ext cx="539300" cy="539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descr="bandicam 2019-06-17 09-14-29-983" id="288" name="Google Shape;288;p42"/>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bandicam 2019-06-17 09-14-31-639" id="293" name="Google Shape;293;p43"/>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bandicam 2019-06-17 09-14-33-154" id="298" name="Google Shape;298;p44"/>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descr="bandicam 2019-06-17 09-14-34-577" id="303" name="Google Shape;303;p45"/>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descr="bandicam 2019-06-17 09-14-36-018" id="308" name="Google Shape;308;p46"/>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bandicam 2019-06-17 09-14-37-325" id="313" name="Google Shape;313;p47"/>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descr="bandicam 2019-06-17 09-14-38-679" id="318" name="Google Shape;318;p48"/>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descr="bandicam 2019-06-17 09-14-40-550" id="323" name="Google Shape;323;p49"/>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descr="bandicam 2019-06-17 09-14-42-069" id="328" name="Google Shape;328;p50"/>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descr="bandicam 2019-06-17 09-14-43-451" id="333" name="Google Shape;333;p51"/>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p:nvPr/>
        </p:nvSpPr>
        <p:spPr>
          <a:xfrm>
            <a:off x="-2" y="1820901"/>
            <a:ext cx="2481943" cy="39790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2" name="Google Shape;122;p16"/>
          <p:cNvSpPr txBox="1"/>
          <p:nvPr/>
        </p:nvSpPr>
        <p:spPr>
          <a:xfrm>
            <a:off x="476249" y="419279"/>
            <a:ext cx="586739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tr-TR" sz="3200" u="none" cap="none" strike="noStrike">
                <a:solidFill>
                  <a:srgbClr val="7030A0"/>
                </a:solidFill>
                <a:latin typeface="Quattrocento Sans"/>
                <a:ea typeface="Quattrocento Sans"/>
                <a:cs typeface="Quattrocento Sans"/>
                <a:sym typeface="Quattrocento Sans"/>
              </a:rPr>
              <a:t>D-YOĞUNLUK FARKI</a:t>
            </a:r>
            <a:endParaRPr b="1" sz="3200">
              <a:solidFill>
                <a:srgbClr val="7030A0"/>
              </a:solidFill>
              <a:latin typeface="Quattrocento Sans"/>
              <a:ea typeface="Quattrocento Sans"/>
              <a:cs typeface="Quattrocento Sans"/>
              <a:sym typeface="Quattrocento Sans"/>
            </a:endParaRPr>
          </a:p>
        </p:txBody>
      </p:sp>
      <p:sp>
        <p:nvSpPr>
          <p:cNvPr id="123" name="Google Shape;123;p16"/>
          <p:cNvSpPr txBox="1"/>
          <p:nvPr/>
        </p:nvSpPr>
        <p:spPr>
          <a:xfrm>
            <a:off x="476249" y="803518"/>
            <a:ext cx="4702629"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tr-TR" sz="2400">
                <a:solidFill>
                  <a:schemeClr val="dk1"/>
                </a:solidFill>
                <a:latin typeface="Quattrocento Sans"/>
                <a:ea typeface="Quattrocento Sans"/>
                <a:cs typeface="Quattrocento Sans"/>
                <a:sym typeface="Quattrocento Sans"/>
              </a:rPr>
              <a:t>İki şekilde gerçekleştirilir:</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4" name="Google Shape;124;p16"/>
          <p:cNvSpPr txBox="1"/>
          <p:nvPr>
            <p:ph idx="1" type="body"/>
          </p:nvPr>
        </p:nvSpPr>
        <p:spPr>
          <a:xfrm>
            <a:off x="476249" y="1820901"/>
            <a:ext cx="7061200" cy="4351338"/>
          </a:xfrm>
          <a:prstGeom prst="rect">
            <a:avLst/>
          </a:prstGeom>
          <a:noFill/>
          <a:ln>
            <a:noFill/>
          </a:ln>
        </p:spPr>
        <p:txBody>
          <a:bodyPr anchorCtr="0" anchor="t"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None/>
            </a:pPr>
            <a:r>
              <a:t/>
            </a:r>
            <a:endParaRPr b="1">
              <a:solidFill>
                <a:srgbClr val="7030A0"/>
              </a:solidFill>
            </a:endParaRPr>
          </a:p>
          <a:p>
            <a:pPr indent="-228600" lvl="0" marL="228600" rtl="0" algn="l">
              <a:lnSpc>
                <a:spcPct val="90000"/>
              </a:lnSpc>
              <a:spcBef>
                <a:spcPts val="1000"/>
              </a:spcBef>
              <a:spcAft>
                <a:spcPts val="0"/>
              </a:spcAft>
              <a:buClr>
                <a:srgbClr val="7030A0"/>
              </a:buClr>
              <a:buSzPts val="2400"/>
              <a:buFont typeface="Noto Sans Symbols"/>
              <a:buChar char="❖"/>
            </a:pPr>
            <a:r>
              <a:rPr lang="tr-TR">
                <a:solidFill>
                  <a:srgbClr val="7030A0"/>
                </a:solidFill>
              </a:rPr>
              <a:t> Savurma Yöntemi</a:t>
            </a:r>
            <a:endParaRPr/>
          </a:p>
          <a:p>
            <a:pPr indent="0" lvl="0" marL="0" rtl="0" algn="l">
              <a:lnSpc>
                <a:spcPct val="90000"/>
              </a:lnSpc>
              <a:spcBef>
                <a:spcPts val="1000"/>
              </a:spcBef>
              <a:spcAft>
                <a:spcPts val="0"/>
              </a:spcAft>
              <a:buClr>
                <a:schemeClr val="dk1"/>
              </a:buClr>
              <a:buSzPts val="2400"/>
              <a:buNone/>
            </a:pPr>
            <a:r>
              <a:rPr lang="tr-TR"/>
              <a:t>Rüzgarlı bir günde havaya savrulan buğday ve saman karışımındaki samanın yoğunluğu buğdaydan küçük olduğu için saman biraz uzağa düşerken buğday daha yakına düşer. Bu sayede çiftçiler buğdayı samandan ayırırlar.</a:t>
            </a:r>
            <a:endParaRPr/>
          </a:p>
          <a:p>
            <a:pPr indent="-76200" lvl="0" marL="228600" rtl="0" algn="l">
              <a:lnSpc>
                <a:spcPct val="90000"/>
              </a:lnSpc>
              <a:spcBef>
                <a:spcPts val="1000"/>
              </a:spcBef>
              <a:spcAft>
                <a:spcPts val="0"/>
              </a:spcAft>
              <a:buClr>
                <a:schemeClr val="dk1"/>
              </a:buClr>
              <a:buSzPts val="2400"/>
              <a:buNone/>
            </a:pPr>
            <a:r>
              <a:t/>
            </a:r>
            <a:endParaRPr/>
          </a:p>
        </p:txBody>
      </p:sp>
      <p:pic>
        <p:nvPicPr>
          <p:cNvPr descr="bandicam 2019-06-17 09-12-04-492" id="125" name="Google Shape;125;p16"/>
          <p:cNvPicPr preferRelativeResize="0"/>
          <p:nvPr/>
        </p:nvPicPr>
        <p:blipFill rotWithShape="1">
          <a:blip r:embed="rId3">
            <a:alphaModFix/>
          </a:blip>
          <a:srcRect b="39622" l="61474" r="266" t="8057"/>
          <a:stretch/>
        </p:blipFill>
        <p:spPr>
          <a:xfrm>
            <a:off x="7422515" y="1465237"/>
            <a:ext cx="4664467" cy="3460199"/>
          </a:xfrm>
          <a:prstGeom prst="rect">
            <a:avLst/>
          </a:prstGeom>
          <a:noFill/>
          <a:ln>
            <a:noFill/>
          </a:ln>
        </p:spPr>
      </p:pic>
      <p:pic>
        <p:nvPicPr>
          <p:cNvPr id="126" name="Google Shape;126;p16">
            <a:hlinkClick r:id="rId4"/>
          </p:cNvPr>
          <p:cNvPicPr preferRelativeResize="0"/>
          <p:nvPr/>
        </p:nvPicPr>
        <p:blipFill>
          <a:blip r:embed="rId5">
            <a:alphaModFix/>
          </a:blip>
          <a:stretch>
            <a:fillRect/>
          </a:stretch>
        </p:blipFill>
        <p:spPr>
          <a:xfrm>
            <a:off x="11405050" y="54925"/>
            <a:ext cx="539300" cy="5393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descr="bandicam 2019-06-17 09-14-45-148" id="338" name="Google Shape;338;p52"/>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descr="bandicam 2019-06-17 09-14-46-952" id="343" name="Google Shape;343;p53"/>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descr="bandicam 2019-06-17 09-14-48-698" id="348" name="Google Shape;348;p54"/>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descr="bandicam 2019-06-17 09-14-53-099" id="353" name="Google Shape;353;p55"/>
          <p:cNvPicPr preferRelativeResize="0"/>
          <p:nvPr/>
        </p:nvPicPr>
        <p:blipFill rotWithShape="1">
          <a:blip r:embed="rId3">
            <a:alphaModFix/>
          </a:blip>
          <a:srcRect b="0" l="0" r="0" t="0"/>
          <a:stretch/>
        </p:blipFill>
        <p:spPr>
          <a:xfrm>
            <a:off x="0" y="419100"/>
            <a:ext cx="12192000" cy="601821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descr="bandicam 2019-06-17 09-14-54-639" id="358" name="Google Shape;358;p56"/>
          <p:cNvPicPr preferRelativeResize="0"/>
          <p:nvPr/>
        </p:nvPicPr>
        <p:blipFill rotWithShape="1">
          <a:blip r:embed="rId3">
            <a:alphaModFix/>
          </a:blip>
          <a:srcRect b="0" l="0" r="0" t="0"/>
          <a:stretch/>
        </p:blipFill>
        <p:spPr>
          <a:xfrm>
            <a:off x="0" y="419100"/>
            <a:ext cx="12192000" cy="601821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descr="bandicam 2018-06-19 17-31-01-174" id="363" name="Google Shape;363;p57"/>
          <p:cNvPicPr preferRelativeResize="0"/>
          <p:nvPr/>
        </p:nvPicPr>
        <p:blipFill rotWithShape="1">
          <a:blip r:embed="rId3">
            <a:alphaModFix/>
          </a:blip>
          <a:srcRect b="0" l="0" r="0" t="0"/>
          <a:stretch/>
        </p:blipFill>
        <p:spPr>
          <a:xfrm>
            <a:off x="0" y="120650"/>
            <a:ext cx="12192000" cy="66167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bandicam 2018-06-19 17-31-03-467" id="368" name="Google Shape;368;p58"/>
          <p:cNvPicPr preferRelativeResize="0"/>
          <p:nvPr/>
        </p:nvPicPr>
        <p:blipFill rotWithShape="1">
          <a:blip r:embed="rId3">
            <a:alphaModFix/>
          </a:blip>
          <a:srcRect b="0" l="0" r="0" t="0"/>
          <a:stretch/>
        </p:blipFill>
        <p:spPr>
          <a:xfrm>
            <a:off x="0" y="120650"/>
            <a:ext cx="12192000" cy="66167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descr="bandicam 2018-06-19 17-31-16-551" id="373" name="Google Shape;373;p59"/>
          <p:cNvPicPr preferRelativeResize="0"/>
          <p:nvPr/>
        </p:nvPicPr>
        <p:blipFill rotWithShape="1">
          <a:blip r:embed="rId3">
            <a:alphaModFix/>
          </a:blip>
          <a:srcRect b="0" l="0" r="0" t="0"/>
          <a:stretch/>
        </p:blipFill>
        <p:spPr>
          <a:xfrm>
            <a:off x="0" y="120650"/>
            <a:ext cx="12192000" cy="66167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descr="bandicam 2018-06-19 17-31-18-744" id="378" name="Google Shape;378;p60"/>
          <p:cNvPicPr preferRelativeResize="0"/>
          <p:nvPr/>
        </p:nvPicPr>
        <p:blipFill rotWithShape="1">
          <a:blip r:embed="rId3">
            <a:alphaModFix/>
          </a:blip>
          <a:srcRect b="0" l="0" r="0" t="0"/>
          <a:stretch/>
        </p:blipFill>
        <p:spPr>
          <a:xfrm>
            <a:off x="0" y="120650"/>
            <a:ext cx="12192000" cy="66167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descr="bandicam 2018-06-19 17-31-47-227" id="383" name="Google Shape;383;p61"/>
          <p:cNvPicPr preferRelativeResize="0"/>
          <p:nvPr/>
        </p:nvPicPr>
        <p:blipFill rotWithShape="1">
          <a:blip r:embed="rId3">
            <a:alphaModFix/>
          </a:blip>
          <a:srcRect b="0" l="0" r="0" t="0"/>
          <a:stretch/>
        </p:blipFill>
        <p:spPr>
          <a:xfrm>
            <a:off x="0" y="120650"/>
            <a:ext cx="12192000" cy="6616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7"/>
          <p:cNvSpPr txBox="1"/>
          <p:nvPr>
            <p:ph type="title"/>
          </p:nvPr>
        </p:nvSpPr>
        <p:spPr>
          <a:xfrm>
            <a:off x="619125" y="279400"/>
            <a:ext cx="10515600" cy="1325563"/>
          </a:xfrm>
          <a:prstGeom prst="rect">
            <a:avLst/>
          </a:prstGeom>
          <a:noFill/>
          <a:ln>
            <a:noFill/>
          </a:ln>
        </p:spPr>
        <p:txBody>
          <a:bodyPr anchorCtr="0" anchor="ctr" bIns="45700" lIns="91425" spcFirstLastPara="1" rIns="91425" wrap="square" tIns="45700">
            <a:normAutofit/>
          </a:bodyPr>
          <a:lstStyle/>
          <a:p>
            <a:pPr indent="-457200" lvl="0" marL="457200" rtl="0" algn="l">
              <a:lnSpc>
                <a:spcPct val="90000"/>
              </a:lnSpc>
              <a:spcBef>
                <a:spcPts val="0"/>
              </a:spcBef>
              <a:spcAft>
                <a:spcPts val="0"/>
              </a:spcAft>
              <a:buClr>
                <a:srgbClr val="7030A0"/>
              </a:buClr>
              <a:buSzPts val="2800"/>
              <a:buFont typeface="Noto Sans Symbols"/>
              <a:buChar char="❖"/>
            </a:pPr>
            <a:r>
              <a:rPr b="1" lang="tr-TR" sz="2800">
                <a:solidFill>
                  <a:srgbClr val="7030A0"/>
                </a:solidFill>
              </a:rPr>
              <a:t>Yüzdürme Yöntemi</a:t>
            </a:r>
            <a:br>
              <a:rPr b="1" lang="tr-TR" sz="2800">
                <a:solidFill>
                  <a:srgbClr val="7030A0"/>
                </a:solidFill>
              </a:rPr>
            </a:br>
            <a:endParaRPr sz="2800"/>
          </a:p>
        </p:txBody>
      </p:sp>
      <p:sp>
        <p:nvSpPr>
          <p:cNvPr id="132" name="Google Shape;132;p17"/>
          <p:cNvSpPr txBox="1"/>
          <p:nvPr>
            <p:ph idx="1" type="body"/>
          </p:nvPr>
        </p:nvSpPr>
        <p:spPr>
          <a:xfrm>
            <a:off x="619125" y="1064418"/>
            <a:ext cx="11287125"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tr-TR"/>
              <a:t>Katı-katı karışımlardan bazılarına yoğunlukları bu katıların arasında olan ve içerisinde bu katıların çözünmediği bir sıvı eklenir. Bunun sonucunda katılardan biri sıvıda yüzer diğeri ise batar.</a:t>
            </a:r>
            <a:endParaRPr/>
          </a:p>
          <a:p>
            <a:pPr indent="-228600" lvl="0" marL="228600" rtl="0" algn="l">
              <a:lnSpc>
                <a:spcPct val="90000"/>
              </a:lnSpc>
              <a:spcBef>
                <a:spcPts val="1000"/>
              </a:spcBef>
              <a:spcAft>
                <a:spcPts val="0"/>
              </a:spcAft>
              <a:buClr>
                <a:schemeClr val="dk1"/>
              </a:buClr>
              <a:buSzPts val="2400"/>
              <a:buChar char="•"/>
            </a:pPr>
            <a:r>
              <a:rPr lang="tr-TR"/>
              <a:t>Yüzen katı spatül kullanılarak toplanır.</a:t>
            </a:r>
            <a:endParaRPr/>
          </a:p>
          <a:p>
            <a:pPr indent="-228600" lvl="0" marL="228600" rtl="0" algn="l">
              <a:lnSpc>
                <a:spcPct val="90000"/>
              </a:lnSpc>
              <a:spcBef>
                <a:spcPts val="1000"/>
              </a:spcBef>
              <a:spcAft>
                <a:spcPts val="0"/>
              </a:spcAft>
              <a:buClr>
                <a:schemeClr val="dk1"/>
              </a:buClr>
              <a:buSzPts val="2400"/>
              <a:buChar char="•"/>
            </a:pPr>
            <a:r>
              <a:rPr lang="tr-TR"/>
              <a:t>Batan katı süzme işlemiyle ayrıştırılır.  </a:t>
            </a:r>
            <a:endParaRPr/>
          </a:p>
          <a:p>
            <a:pPr indent="-76200" lvl="0" marL="228600" rtl="0" algn="l">
              <a:lnSpc>
                <a:spcPct val="90000"/>
              </a:lnSpc>
              <a:spcBef>
                <a:spcPts val="1000"/>
              </a:spcBef>
              <a:spcAft>
                <a:spcPts val="0"/>
              </a:spcAft>
              <a:buClr>
                <a:schemeClr val="dk1"/>
              </a:buClr>
              <a:buSzPts val="2400"/>
              <a:buNone/>
            </a:pPr>
            <a:r>
              <a:t/>
            </a:r>
            <a:endParaRPr/>
          </a:p>
        </p:txBody>
      </p:sp>
      <p:pic>
        <p:nvPicPr>
          <p:cNvPr id="133" name="Google Shape;133;p17"/>
          <p:cNvPicPr preferRelativeResize="0"/>
          <p:nvPr/>
        </p:nvPicPr>
        <p:blipFill rotWithShape="1">
          <a:blip r:embed="rId3">
            <a:alphaModFix/>
          </a:blip>
          <a:srcRect b="0" l="0" r="0" t="0"/>
          <a:stretch/>
        </p:blipFill>
        <p:spPr>
          <a:xfrm>
            <a:off x="9712325" y="3794918"/>
            <a:ext cx="2057400" cy="2057400"/>
          </a:xfrm>
          <a:prstGeom prst="rect">
            <a:avLst/>
          </a:prstGeom>
          <a:noFill/>
          <a:ln>
            <a:noFill/>
          </a:ln>
        </p:spPr>
      </p:pic>
      <p:sp>
        <p:nvSpPr>
          <p:cNvPr id="134" name="Google Shape;134;p17"/>
          <p:cNvSpPr txBox="1"/>
          <p:nvPr/>
        </p:nvSpPr>
        <p:spPr>
          <a:xfrm>
            <a:off x="9756775" y="5799137"/>
            <a:ext cx="2260600" cy="401637"/>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l">
              <a:lnSpc>
                <a:spcPct val="90000"/>
              </a:lnSpc>
              <a:spcBef>
                <a:spcPts val="0"/>
              </a:spcBef>
              <a:spcAft>
                <a:spcPts val="0"/>
              </a:spcAft>
              <a:buClr>
                <a:srgbClr val="7030A0"/>
              </a:buClr>
              <a:buSzPct val="100000"/>
              <a:buFont typeface="Quattrocento Sans"/>
              <a:buNone/>
            </a:pPr>
            <a:r>
              <a:rPr b="1" lang="tr-TR" sz="2800">
                <a:solidFill>
                  <a:srgbClr val="7030A0"/>
                </a:solidFill>
                <a:latin typeface="Quattrocento Sans"/>
                <a:ea typeface="Quattrocento Sans"/>
                <a:cs typeface="Quattrocento Sans"/>
                <a:sym typeface="Quattrocento Sans"/>
              </a:rPr>
              <a:t>Spatül</a:t>
            </a:r>
            <a:endParaRPr sz="2800">
              <a:solidFill>
                <a:schemeClr val="dk1"/>
              </a:solidFill>
              <a:latin typeface="Quattrocento Sans"/>
              <a:ea typeface="Quattrocento Sans"/>
              <a:cs typeface="Quattrocento Sans"/>
              <a:sym typeface="Quattrocento Sans"/>
            </a:endParaRPr>
          </a:p>
        </p:txBody>
      </p:sp>
      <p:pic>
        <p:nvPicPr>
          <p:cNvPr descr="bandicam 2019-06-17 09-12-06-805" id="135" name="Google Shape;135;p17"/>
          <p:cNvPicPr preferRelativeResize="0"/>
          <p:nvPr/>
        </p:nvPicPr>
        <p:blipFill rotWithShape="1">
          <a:blip r:embed="rId4">
            <a:alphaModFix/>
          </a:blip>
          <a:srcRect b="35661" l="1" r="3383" t="30072"/>
          <a:stretch/>
        </p:blipFill>
        <p:spPr>
          <a:xfrm>
            <a:off x="1" y="3868120"/>
            <a:ext cx="9406054" cy="2532679"/>
          </a:xfrm>
          <a:prstGeom prst="rect">
            <a:avLst/>
          </a:prstGeom>
          <a:noFill/>
          <a:ln>
            <a:noFill/>
          </a:ln>
        </p:spPr>
      </p:pic>
      <p:pic>
        <p:nvPicPr>
          <p:cNvPr id="136" name="Google Shape;136;p17">
            <a:hlinkClick r:id="rId5"/>
          </p:cNvPr>
          <p:cNvPicPr preferRelativeResize="0"/>
          <p:nvPr/>
        </p:nvPicPr>
        <p:blipFill>
          <a:blip r:embed="rId6">
            <a:alphaModFix/>
          </a:blip>
          <a:stretch>
            <a:fillRect/>
          </a:stretch>
        </p:blipFill>
        <p:spPr>
          <a:xfrm>
            <a:off x="11366950" y="218900"/>
            <a:ext cx="539300" cy="5393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descr="bandicam 2018-06-19 17-31-48-647" id="388" name="Google Shape;388;p62"/>
          <p:cNvPicPr preferRelativeResize="0"/>
          <p:nvPr/>
        </p:nvPicPr>
        <p:blipFill rotWithShape="1">
          <a:blip r:embed="rId3">
            <a:alphaModFix/>
          </a:blip>
          <a:srcRect b="0" l="0" r="0" t="0"/>
          <a:stretch/>
        </p:blipFill>
        <p:spPr>
          <a:xfrm>
            <a:off x="0" y="120650"/>
            <a:ext cx="12192000" cy="66167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descr="bandicam 2018-11-17 13-20-38-141" id="393" name="Google Shape;393;p63"/>
          <p:cNvPicPr preferRelativeResize="0"/>
          <p:nvPr/>
        </p:nvPicPr>
        <p:blipFill rotWithShape="1">
          <a:blip r:embed="rId3">
            <a:alphaModFix/>
          </a:blip>
          <a:srcRect b="0" l="0" r="0" t="0"/>
          <a:stretch/>
        </p:blipFill>
        <p:spPr>
          <a:xfrm>
            <a:off x="0" y="157163"/>
            <a:ext cx="12192000" cy="654208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descr="bandicam 2018-11-17 13-20-40-144" id="398" name="Google Shape;398;p64"/>
          <p:cNvPicPr preferRelativeResize="0"/>
          <p:nvPr/>
        </p:nvPicPr>
        <p:blipFill rotWithShape="1">
          <a:blip r:embed="rId3">
            <a:alphaModFix/>
          </a:blip>
          <a:srcRect b="0" l="0" r="0" t="0"/>
          <a:stretch/>
        </p:blipFill>
        <p:spPr>
          <a:xfrm>
            <a:off x="0" y="157163"/>
            <a:ext cx="12192000" cy="654208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descr="bandicam 2018-11-17 13-20-59-880" id="403" name="Google Shape;403;p65"/>
          <p:cNvPicPr preferRelativeResize="0"/>
          <p:nvPr/>
        </p:nvPicPr>
        <p:blipFill rotWithShape="1">
          <a:blip r:embed="rId3">
            <a:alphaModFix/>
          </a:blip>
          <a:srcRect b="0" l="0" r="0" t="0"/>
          <a:stretch/>
        </p:blipFill>
        <p:spPr>
          <a:xfrm>
            <a:off x="68263" y="0"/>
            <a:ext cx="12053888" cy="68580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descr="bandicam 2018-11-17 13-21-01-350" id="408" name="Google Shape;408;p66"/>
          <p:cNvPicPr preferRelativeResize="0"/>
          <p:nvPr/>
        </p:nvPicPr>
        <p:blipFill rotWithShape="1">
          <a:blip r:embed="rId3">
            <a:alphaModFix/>
          </a:blip>
          <a:srcRect b="0" l="0" r="0" t="0"/>
          <a:stretch/>
        </p:blipFill>
        <p:spPr>
          <a:xfrm>
            <a:off x="68263" y="0"/>
            <a:ext cx="12053888" cy="6858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descr="bandicam 2018-11-17 13-23-22-206" id="413" name="Google Shape;413;p67"/>
          <p:cNvPicPr preferRelativeResize="0"/>
          <p:nvPr/>
        </p:nvPicPr>
        <p:blipFill rotWithShape="1">
          <a:blip r:embed="rId3">
            <a:alphaModFix/>
          </a:blip>
          <a:srcRect b="0" l="0" r="0" t="0"/>
          <a:stretch/>
        </p:blipFill>
        <p:spPr>
          <a:xfrm>
            <a:off x="142875" y="0"/>
            <a:ext cx="11906250" cy="68580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descr="bandicam 2018-11-17 13-23-23-505" id="418" name="Google Shape;418;p68"/>
          <p:cNvPicPr preferRelativeResize="0"/>
          <p:nvPr/>
        </p:nvPicPr>
        <p:blipFill rotWithShape="1">
          <a:blip r:embed="rId3">
            <a:alphaModFix/>
          </a:blip>
          <a:srcRect b="0" l="0" r="0" t="0"/>
          <a:stretch/>
        </p:blipFill>
        <p:spPr>
          <a:xfrm>
            <a:off x="142875" y="0"/>
            <a:ext cx="1190625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descr="bandicam 2019-06-17 09-14-24-765" id="141" name="Google Shape;141;p18"/>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bandicam 2019-06-17 09-14-26-846" id="146" name="Google Shape;146;p19"/>
          <p:cNvPicPr preferRelativeResize="0"/>
          <p:nvPr/>
        </p:nvPicPr>
        <p:blipFill rotWithShape="1">
          <a:blip r:embed="rId3">
            <a:alphaModFix/>
          </a:blip>
          <a:srcRect b="0" l="0" r="0" t="0"/>
          <a:stretch/>
        </p:blipFill>
        <p:spPr>
          <a:xfrm>
            <a:off x="0" y="461963"/>
            <a:ext cx="12192000" cy="5934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0"/>
          <p:cNvSpPr txBox="1"/>
          <p:nvPr/>
        </p:nvSpPr>
        <p:spPr>
          <a:xfrm>
            <a:off x="881743" y="1113451"/>
            <a:ext cx="6044294" cy="126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3200">
                <a:solidFill>
                  <a:srgbClr val="7030A0"/>
                </a:solidFill>
                <a:latin typeface="Quattrocento Sans"/>
                <a:ea typeface="Quattrocento Sans"/>
                <a:cs typeface="Quattrocento Sans"/>
                <a:sym typeface="Quattrocento Sans"/>
              </a:rPr>
              <a:t>A-BUHARLAŞTIRMA</a:t>
            </a:r>
            <a:endParaRPr/>
          </a:p>
          <a:p>
            <a:pPr indent="0" lvl="0" marL="0" marR="0" rtl="0" algn="l">
              <a:spcBef>
                <a:spcPts val="0"/>
              </a:spcBef>
              <a:spcAft>
                <a:spcPts val="0"/>
              </a:spcAft>
              <a:buNone/>
            </a:pPr>
            <a:r>
              <a:t/>
            </a:r>
            <a:endParaRPr b="1" sz="4400">
              <a:solidFill>
                <a:srgbClr val="7030A0"/>
              </a:solidFill>
              <a:latin typeface="Quattrocento Sans"/>
              <a:ea typeface="Quattrocento Sans"/>
              <a:cs typeface="Quattrocento Sans"/>
              <a:sym typeface="Quattrocento Sans"/>
            </a:endParaRPr>
          </a:p>
        </p:txBody>
      </p:sp>
      <p:sp>
        <p:nvSpPr>
          <p:cNvPr id="153" name="Google Shape;153;p20"/>
          <p:cNvSpPr txBox="1"/>
          <p:nvPr>
            <p:ph idx="1" type="body"/>
          </p:nvPr>
        </p:nvSpPr>
        <p:spPr>
          <a:xfrm>
            <a:off x="881743" y="1775170"/>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tr-TR"/>
              <a:t>Katı bir maddenin sıvı bir madde içerisinde çözünmesiyle oluşan karışımları ayırmak için kullanılan yöntemdir. Isıtılan çözeltideki sıvı buharlaşır, kabın içerisinde ise sadece katı madde kalır.</a:t>
            </a:r>
            <a:endParaRPr/>
          </a:p>
          <a:p>
            <a:pPr indent="-76200" lvl="0" marL="228600" rtl="0" algn="l">
              <a:lnSpc>
                <a:spcPct val="90000"/>
              </a:lnSpc>
              <a:spcBef>
                <a:spcPts val="1000"/>
              </a:spcBef>
              <a:spcAft>
                <a:spcPts val="0"/>
              </a:spcAft>
              <a:buClr>
                <a:schemeClr val="dk1"/>
              </a:buClr>
              <a:buSzPts val="2400"/>
              <a:buNone/>
            </a:pPr>
            <a:r>
              <a:t/>
            </a:r>
            <a:endParaRPr/>
          </a:p>
        </p:txBody>
      </p:sp>
      <p:sp>
        <p:nvSpPr>
          <p:cNvPr id="154" name="Google Shape;154;p20"/>
          <p:cNvSpPr txBox="1"/>
          <p:nvPr/>
        </p:nvSpPr>
        <p:spPr>
          <a:xfrm>
            <a:off x="670181" y="5609281"/>
            <a:ext cx="67818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ÖRNEKLER:  Tuzlu su, kahve, süt tozu, salça, pekmez</a:t>
            </a:r>
            <a:endParaRPr b="1" sz="1800">
              <a:solidFill>
                <a:srgbClr val="7030A0"/>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800">
              <a:solidFill>
                <a:srgbClr val="7030A0"/>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	       	</a:t>
            </a:r>
            <a:endParaRPr b="1" sz="1800">
              <a:solidFill>
                <a:srgbClr val="7030A0"/>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tr-TR" sz="1800">
                <a:solidFill>
                  <a:srgbClr val="7030A0"/>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5" name="Google Shape;155;p20"/>
          <p:cNvSpPr txBox="1"/>
          <p:nvPr>
            <p:ph type="title"/>
          </p:nvPr>
        </p:nvSpPr>
        <p:spPr>
          <a:xfrm>
            <a:off x="881743"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30A0"/>
              </a:buClr>
              <a:buSzPts val="4000"/>
              <a:buFont typeface="Quattrocento Sans"/>
              <a:buNone/>
            </a:pPr>
            <a:r>
              <a:rPr b="1" lang="tr-TR" sz="4000">
                <a:solidFill>
                  <a:srgbClr val="7030A0"/>
                </a:solidFill>
              </a:rPr>
              <a:t>Katı-Sıvı Karışımlarının Ayrılması</a:t>
            </a:r>
            <a:endParaRPr b="1" sz="4000">
              <a:solidFill>
                <a:srgbClr val="7030A0"/>
              </a:solidFill>
            </a:endParaRPr>
          </a:p>
        </p:txBody>
      </p:sp>
      <p:pic>
        <p:nvPicPr>
          <p:cNvPr descr="bandicam 2019-06-17 09-12-02-552" id="156" name="Google Shape;156;p20"/>
          <p:cNvPicPr preferRelativeResize="0"/>
          <p:nvPr/>
        </p:nvPicPr>
        <p:blipFill rotWithShape="1">
          <a:blip r:embed="rId3">
            <a:alphaModFix/>
          </a:blip>
          <a:srcRect b="28568" l="0" r="4310" t="25835"/>
          <a:stretch/>
        </p:blipFill>
        <p:spPr>
          <a:xfrm>
            <a:off x="66908" y="3066427"/>
            <a:ext cx="11666307" cy="2542854"/>
          </a:xfrm>
          <a:prstGeom prst="rect">
            <a:avLst/>
          </a:prstGeom>
          <a:noFill/>
          <a:ln>
            <a:noFill/>
          </a:ln>
        </p:spPr>
      </p:pic>
      <p:pic>
        <p:nvPicPr>
          <p:cNvPr id="157" name="Google Shape;157;p20">
            <a:hlinkClick r:id="rId4"/>
          </p:cNvPr>
          <p:cNvPicPr preferRelativeResize="0"/>
          <p:nvPr/>
        </p:nvPicPr>
        <p:blipFill>
          <a:blip r:embed="rId5">
            <a:alphaModFix/>
          </a:blip>
          <a:stretch>
            <a:fillRect/>
          </a:stretch>
        </p:blipFill>
        <p:spPr>
          <a:xfrm>
            <a:off x="11347650" y="209275"/>
            <a:ext cx="539300" cy="539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7030A0"/>
              </a:buClr>
              <a:buSzPts val="3200"/>
              <a:buFont typeface="Quattrocento Sans"/>
              <a:buNone/>
            </a:pPr>
            <a:br>
              <a:rPr b="1" lang="tr-TR" sz="3200">
                <a:solidFill>
                  <a:srgbClr val="7030A0"/>
                </a:solidFill>
              </a:rPr>
            </a:br>
            <a:r>
              <a:rPr b="1" lang="tr-TR" sz="3200">
                <a:solidFill>
                  <a:srgbClr val="7030A0"/>
                </a:solidFill>
              </a:rPr>
              <a:t>B-BASİT DAMITMA</a:t>
            </a:r>
            <a:br>
              <a:rPr b="1" lang="tr-TR" sz="3200">
                <a:solidFill>
                  <a:srgbClr val="7030A0"/>
                </a:solidFill>
              </a:rPr>
            </a:br>
            <a:endParaRPr sz="3200"/>
          </a:p>
        </p:txBody>
      </p:sp>
      <p:sp>
        <p:nvSpPr>
          <p:cNvPr id="164" name="Google Shape;164;p21"/>
          <p:cNvSpPr txBox="1"/>
          <p:nvPr>
            <p:ph idx="1" type="body"/>
          </p:nvPr>
        </p:nvSpPr>
        <p:spPr>
          <a:xfrm>
            <a:off x="6430617" y="1837489"/>
            <a:ext cx="5456584" cy="394558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tr-TR"/>
              <a:t>Katı–sıvı homojen karışımlardaki (sıvı madde kaynatılarak önce buharlaştırılıp, daha sonra yoğuşturularak ayrı bir kapta</a:t>
            </a:r>
            <a:r>
              <a:rPr b="1" lang="tr-TR"/>
              <a:t> </a:t>
            </a:r>
            <a:r>
              <a:rPr lang="tr-TR"/>
              <a:t>toplanır. İlk kapta ise geriye katı halde çözünen madde kalır. </a:t>
            </a:r>
            <a:r>
              <a:rPr lang="tr-TR">
                <a:solidFill>
                  <a:srgbClr val="7030A0"/>
                </a:solidFill>
              </a:rPr>
              <a:t>Şekerli su (şerbet) çözeltisi </a:t>
            </a:r>
            <a:r>
              <a:rPr lang="tr-TR"/>
              <a:t>basit damıtma yöntemiyle bileşenlerine ayrılabilir.</a:t>
            </a:r>
            <a:endParaRPr/>
          </a:p>
        </p:txBody>
      </p:sp>
      <p:pic>
        <p:nvPicPr>
          <p:cNvPr descr="bandicam 2019-06-17 09-12-30-169" id="165" name="Google Shape;165;p21"/>
          <p:cNvPicPr preferRelativeResize="0"/>
          <p:nvPr/>
        </p:nvPicPr>
        <p:blipFill rotWithShape="1">
          <a:blip r:embed="rId3">
            <a:alphaModFix/>
          </a:blip>
          <a:srcRect b="6186" l="1810" r="43033" t="24268"/>
          <a:stretch/>
        </p:blipFill>
        <p:spPr>
          <a:xfrm>
            <a:off x="209844" y="1764585"/>
            <a:ext cx="6220773" cy="3878495"/>
          </a:xfrm>
          <a:prstGeom prst="rect">
            <a:avLst/>
          </a:prstGeom>
          <a:noFill/>
          <a:ln>
            <a:noFill/>
          </a:ln>
        </p:spPr>
      </p:pic>
      <p:pic>
        <p:nvPicPr>
          <p:cNvPr id="166" name="Google Shape;166;p21">
            <a:hlinkClick r:id="rId4"/>
          </p:cNvPr>
          <p:cNvPicPr preferRelativeResize="0"/>
          <p:nvPr/>
        </p:nvPicPr>
        <p:blipFill>
          <a:blip r:embed="rId5">
            <a:alphaModFix/>
          </a:blip>
          <a:stretch>
            <a:fillRect/>
          </a:stretch>
        </p:blipFill>
        <p:spPr>
          <a:xfrm>
            <a:off x="11019700" y="228575"/>
            <a:ext cx="539300" cy="539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