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</p:sldIdLst>
  <p:sldSz cy="6858000" cx="12192000"/>
  <p:notesSz cx="6858000" cy="9144000"/>
  <p:embeddedFontLst>
    <p:embeddedFont>
      <p:font typeface="Arial Narrow"/>
      <p:regular r:id="rId66"/>
      <p:bold r:id="rId67"/>
      <p:italic r:id="rId68"/>
      <p:boldItalic r:id="rId69"/>
    </p:embeddedFont>
    <p:embeddedFont>
      <p:font typeface="Quattrocento Sans"/>
      <p:regular r:id="rId70"/>
      <p:bold r:id="rId71"/>
      <p:italic r:id="rId72"/>
      <p:boldItalic r:id="rId7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73" Type="http://schemas.openxmlformats.org/officeDocument/2006/relationships/font" Target="fonts/QuattrocentoSans-boldItalic.fntdata"/><Relationship Id="rId72" Type="http://schemas.openxmlformats.org/officeDocument/2006/relationships/font" Target="fonts/QuattrocentoSans-italic.fntdata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71" Type="http://schemas.openxmlformats.org/officeDocument/2006/relationships/font" Target="fonts/QuattrocentoSans-bold.fntdata"/><Relationship Id="rId70" Type="http://schemas.openxmlformats.org/officeDocument/2006/relationships/font" Target="fonts/QuattrocentoSans-regular.fntdata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20" Type="http://schemas.openxmlformats.org/officeDocument/2006/relationships/slide" Target="slides/slide16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22" Type="http://schemas.openxmlformats.org/officeDocument/2006/relationships/slide" Target="slides/slide18.xml"/><Relationship Id="rId66" Type="http://schemas.openxmlformats.org/officeDocument/2006/relationships/font" Target="fonts/ArialNarrow-regular.fntdata"/><Relationship Id="rId21" Type="http://schemas.openxmlformats.org/officeDocument/2006/relationships/slide" Target="slides/slide17.xml"/><Relationship Id="rId65" Type="http://schemas.openxmlformats.org/officeDocument/2006/relationships/slide" Target="slides/slide61.xml"/><Relationship Id="rId24" Type="http://schemas.openxmlformats.org/officeDocument/2006/relationships/slide" Target="slides/slide20.xml"/><Relationship Id="rId68" Type="http://schemas.openxmlformats.org/officeDocument/2006/relationships/font" Target="fonts/ArialNarrow-italic.fntdata"/><Relationship Id="rId23" Type="http://schemas.openxmlformats.org/officeDocument/2006/relationships/slide" Target="slides/slide19.xml"/><Relationship Id="rId67" Type="http://schemas.openxmlformats.org/officeDocument/2006/relationships/font" Target="fonts/ArialNarrow-bold.fntdata"/><Relationship Id="rId60" Type="http://schemas.openxmlformats.org/officeDocument/2006/relationships/slide" Target="slides/slide56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69" Type="http://schemas.openxmlformats.org/officeDocument/2006/relationships/font" Target="fonts/ArialNarrow-boldItalic.fntdata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slide" Target="slides/slide53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59" Type="http://schemas.openxmlformats.org/officeDocument/2006/relationships/slide" Target="slides/slide55.xml"/><Relationship Id="rId14" Type="http://schemas.openxmlformats.org/officeDocument/2006/relationships/slide" Target="slides/slide10.xml"/><Relationship Id="rId58" Type="http://schemas.openxmlformats.org/officeDocument/2006/relationships/slide" Target="slides/slide5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b2ae4a1899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gb2ae4a1899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b2ae4a1899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gb2ae4a1899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b2ae4a1899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gb2ae4a1899_0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5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6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6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6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6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6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6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Dikey Metin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bilgisi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image" Target="../media/image1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g"/><Relationship Id="rId4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jpg"/><Relationship Id="rId4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jpg"/><Relationship Id="rId4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jpg"/><Relationship Id="rId4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jpg"/><Relationship Id="rId4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jpg"/><Relationship Id="rId4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1.jpg"/><Relationship Id="rId4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3.jpg"/><Relationship Id="rId4" Type="http://schemas.openxmlformats.org/officeDocument/2006/relationships/image" Target="../media/image1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0.jpg"/><Relationship Id="rId4" Type="http://schemas.openxmlformats.org/officeDocument/2006/relationships/image" Target="../media/image1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jpg"/><Relationship Id="rId4" Type="http://schemas.openxmlformats.org/officeDocument/2006/relationships/image" Target="../media/image1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6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7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png"/><Relationship Id="rId4" Type="http://schemas.openxmlformats.org/officeDocument/2006/relationships/image" Target="../media/image23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png"/><Relationship Id="rId4" Type="http://schemas.openxmlformats.org/officeDocument/2006/relationships/image" Target="../media/image34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7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5.jpg"/><Relationship Id="rId4" Type="http://schemas.openxmlformats.org/officeDocument/2006/relationships/image" Target="../media/image38.jpg"/><Relationship Id="rId5" Type="http://schemas.openxmlformats.org/officeDocument/2006/relationships/image" Target="../media/image39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5.jpg"/><Relationship Id="rId4" Type="http://schemas.openxmlformats.org/officeDocument/2006/relationships/image" Target="../media/image38.jpg"/><Relationship Id="rId5" Type="http://schemas.openxmlformats.org/officeDocument/2006/relationships/image" Target="../media/image39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1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1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0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8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9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4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2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54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5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6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3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51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5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53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7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58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7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55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6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9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61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60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6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63.jp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6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Relationship Id="rId4" Type="http://schemas.openxmlformats.org/officeDocument/2006/relationships/image" Target="../media/image4.png"/><Relationship Id="rId5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5" id="88" name="Google Shape;8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4347" y="0"/>
            <a:ext cx="953218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5 15-27-53-372" id="141" name="Google Shape;14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2750"/>
            <a:ext cx="12192000" cy="6030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5 15-27-55-084" id="146" name="Google Shape;14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2750"/>
            <a:ext cx="12192000" cy="6030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5 15-27-56-883" id="151" name="Google Shape;15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2750"/>
            <a:ext cx="12192000" cy="6030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5 15-27-58-500" id="156" name="Google Shape;15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2750"/>
            <a:ext cx="12192000" cy="6030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-70337"/>
            <a:ext cx="3094891" cy="8529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ndicam 2019-02-04 16-16-48-465" id="162" name="Google Shape;162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782638"/>
            <a:ext cx="12191999" cy="5291137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6"/>
          <p:cNvSpPr/>
          <p:nvPr/>
        </p:nvSpPr>
        <p:spPr>
          <a:xfrm>
            <a:off x="545123" y="782639"/>
            <a:ext cx="553915" cy="333984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2-04 16-16-51-253" id="168" name="Google Shape;16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82638"/>
            <a:ext cx="12191999" cy="5291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" y="-70337"/>
            <a:ext cx="3094891" cy="85297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7"/>
          <p:cNvSpPr/>
          <p:nvPr/>
        </p:nvSpPr>
        <p:spPr>
          <a:xfrm>
            <a:off x="545123" y="782639"/>
            <a:ext cx="553915" cy="333984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2-04 16-16-54-305" id="175" name="Google Shape;17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82638"/>
            <a:ext cx="12191999" cy="5291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" y="-70337"/>
            <a:ext cx="3094891" cy="852976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8"/>
          <p:cNvSpPr/>
          <p:nvPr/>
        </p:nvSpPr>
        <p:spPr>
          <a:xfrm>
            <a:off x="545123" y="782639"/>
            <a:ext cx="553915" cy="333984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2-04 16-16-58-065" id="182" name="Google Shape;18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82638"/>
            <a:ext cx="12191999" cy="5291137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9"/>
          <p:cNvSpPr/>
          <p:nvPr/>
        </p:nvSpPr>
        <p:spPr>
          <a:xfrm>
            <a:off x="545123" y="782639"/>
            <a:ext cx="553915" cy="333984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" y="-70337"/>
            <a:ext cx="3094891" cy="852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2-04 16-17-00-766" id="189" name="Google Shape;18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82638"/>
            <a:ext cx="12191999" cy="5291137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0"/>
          <p:cNvSpPr/>
          <p:nvPr/>
        </p:nvSpPr>
        <p:spPr>
          <a:xfrm>
            <a:off x="545123" y="782639"/>
            <a:ext cx="553915" cy="333984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" y="-70337"/>
            <a:ext cx="3094891" cy="852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2-04 16-17-03-105" id="196" name="Google Shape;19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82638"/>
            <a:ext cx="12191999" cy="5291137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1"/>
          <p:cNvSpPr/>
          <p:nvPr/>
        </p:nvSpPr>
        <p:spPr>
          <a:xfrm>
            <a:off x="545123" y="782639"/>
            <a:ext cx="553915" cy="333984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" y="-70337"/>
            <a:ext cx="3094891" cy="852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5 15-27-34-977" id="93" name="Google Shape;9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2750"/>
            <a:ext cx="12192000" cy="60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 txBox="1"/>
          <p:nvPr/>
        </p:nvSpPr>
        <p:spPr>
          <a:xfrm>
            <a:off x="2602523" y="212695"/>
            <a:ext cx="383344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tr-TR" sz="24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SESİN YAYILMASI</a:t>
            </a:r>
            <a:endParaRPr b="1" i="1" sz="24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2-04 16-17-04-978" id="203" name="Google Shape;203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82638"/>
            <a:ext cx="12191999" cy="5291137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2"/>
          <p:cNvSpPr/>
          <p:nvPr/>
        </p:nvSpPr>
        <p:spPr>
          <a:xfrm>
            <a:off x="545123" y="782639"/>
            <a:ext cx="553915" cy="333984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" y="-70337"/>
            <a:ext cx="3094891" cy="852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2-04 16-18-00-534" id="210" name="Google Shape;21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82638"/>
            <a:ext cx="12191999" cy="5291137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3"/>
          <p:cNvSpPr/>
          <p:nvPr/>
        </p:nvSpPr>
        <p:spPr>
          <a:xfrm>
            <a:off x="0" y="782638"/>
            <a:ext cx="553915" cy="333984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" y="-70337"/>
            <a:ext cx="3094891" cy="852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2-04 16-18-02-352" id="217" name="Google Shape;21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82638"/>
            <a:ext cx="12191999" cy="5291137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4"/>
          <p:cNvSpPr/>
          <p:nvPr/>
        </p:nvSpPr>
        <p:spPr>
          <a:xfrm>
            <a:off x="0" y="782638"/>
            <a:ext cx="553915" cy="333984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" y="-70337"/>
            <a:ext cx="3094891" cy="852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2-04 16-18-04-048" id="224" name="Google Shape;224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82638"/>
            <a:ext cx="12191999" cy="529113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5"/>
          <p:cNvSpPr/>
          <p:nvPr/>
        </p:nvSpPr>
        <p:spPr>
          <a:xfrm>
            <a:off x="0" y="782638"/>
            <a:ext cx="553915" cy="333984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" y="-70337"/>
            <a:ext cx="3094891" cy="852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2-04 16-18-05-603" id="231" name="Google Shape;231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82638"/>
            <a:ext cx="12191999" cy="5291137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6"/>
          <p:cNvSpPr/>
          <p:nvPr/>
        </p:nvSpPr>
        <p:spPr>
          <a:xfrm>
            <a:off x="0" y="782638"/>
            <a:ext cx="553915" cy="333984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" y="-70337"/>
            <a:ext cx="3094891" cy="852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5 15-28-00-367" id="238" name="Google Shape;238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2750"/>
            <a:ext cx="12192000" cy="60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7"/>
          <p:cNvSpPr txBox="1"/>
          <p:nvPr/>
        </p:nvSpPr>
        <p:spPr>
          <a:xfrm>
            <a:off x="1635368" y="291826"/>
            <a:ext cx="83263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tr-TR" sz="24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SESİN FARKLI ORTAMLARDA FARKLI DUYULMASI</a:t>
            </a:r>
            <a:endParaRPr b="1" i="1" sz="24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0" name="Google Shape;240;p37"/>
          <p:cNvSpPr/>
          <p:nvPr/>
        </p:nvSpPr>
        <p:spPr>
          <a:xfrm>
            <a:off x="2760784" y="2899587"/>
            <a:ext cx="7112977" cy="46599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59582" y="758642"/>
            <a:ext cx="3980537" cy="3109352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8"/>
          <p:cNvSpPr/>
          <p:nvPr/>
        </p:nvSpPr>
        <p:spPr>
          <a:xfrm>
            <a:off x="1017232" y="661927"/>
            <a:ext cx="5143412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Plastik, porselen, cam, tahta ve metal kaplara tahta kaşıkla vurduğumuzda çıkan seslerin hepsi birbirinden farklı olacaktır.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Çünkü cisimlerin yapıldığı maddeler oluşturulan sesi etkiler. Bunun yanı sıra porselen tabaklarla porselen kaselerden çıkan sesler de birbirinden farklı olacaktır. Aynı maddeden yapılmalarına rağmen şekillerinin farklı olması da sesi etkileyecektir. </a:t>
            </a:r>
            <a:endParaRPr/>
          </a:p>
        </p:txBody>
      </p:sp>
      <p:sp>
        <p:nvSpPr>
          <p:cNvPr id="247" name="Google Shape;247;p38"/>
          <p:cNvSpPr/>
          <p:nvPr/>
        </p:nvSpPr>
        <p:spPr>
          <a:xfrm>
            <a:off x="1017232" y="5150018"/>
            <a:ext cx="1022813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Farklı cisimlerle farklı seslerin üretilebilmesi, çeşitli müzik enstrümanlarının geliştirilmesini sağlamıştır.</a:t>
            </a:r>
            <a:endParaRPr/>
          </a:p>
        </p:txBody>
      </p:sp>
      <p:sp>
        <p:nvSpPr>
          <p:cNvPr id="248" name="Google Shape;248;p38"/>
          <p:cNvSpPr/>
          <p:nvPr/>
        </p:nvSpPr>
        <p:spPr>
          <a:xfrm>
            <a:off x="1017232" y="6070322"/>
            <a:ext cx="999848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Ses kaynaklarından çıkan sesin farklı olması çoğunlukla hayatımızı kolaylaştırır.</a:t>
            </a:r>
            <a:endParaRPr sz="2400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9"/>
          <p:cNvSpPr/>
          <p:nvPr/>
        </p:nvSpPr>
        <p:spPr>
          <a:xfrm>
            <a:off x="901837" y="1930109"/>
            <a:ext cx="1094140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Aynı cismin farklı şekillerinin çıkardığı sesler farklı olur. Örneğin boyu veya kalınlığı farklı olan tellerin çıkardığı seslerde farklı olur.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54" name="Google Shape;25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441" y="218060"/>
            <a:ext cx="3989213" cy="1354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69210" y="3277455"/>
            <a:ext cx="5284544" cy="1136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441" y="218060"/>
            <a:ext cx="3989213" cy="1354016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40"/>
          <p:cNvSpPr/>
          <p:nvPr/>
        </p:nvSpPr>
        <p:spPr>
          <a:xfrm>
            <a:off x="1139229" y="1887240"/>
            <a:ext cx="86607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Aynı ses kaynağından çıkan sesler farklı ortamlarda farklı işitilir.</a:t>
            </a:r>
            <a:endParaRPr/>
          </a:p>
        </p:txBody>
      </p:sp>
      <p:pic>
        <p:nvPicPr>
          <p:cNvPr id="262" name="Google Shape;262;p40"/>
          <p:cNvPicPr preferRelativeResize="0"/>
          <p:nvPr/>
        </p:nvPicPr>
        <p:blipFill rotWithShape="1">
          <a:blip r:embed="rId4">
            <a:alphaModFix/>
          </a:blip>
          <a:srcRect b="8035" l="0" r="1214" t="0"/>
          <a:stretch/>
        </p:blipFill>
        <p:spPr>
          <a:xfrm>
            <a:off x="3459278" y="2664069"/>
            <a:ext cx="4242784" cy="3622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5 15-28-09-060" id="267" name="Google Shape;267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2750"/>
            <a:ext cx="12192000" cy="6030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>
            <a:off x="583224" y="17407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tr-TR" sz="2800">
                <a:latin typeface="Calibri"/>
                <a:ea typeface="Calibri"/>
                <a:cs typeface="Calibri"/>
                <a:sym typeface="Calibri"/>
              </a:rPr>
              <a:t>Sesin yayılabilmesi için ses kaynaklarının olması gerekir.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5"/>
          <p:cNvSpPr txBox="1"/>
          <p:nvPr>
            <p:ph idx="1" type="body"/>
          </p:nvPr>
        </p:nvSpPr>
        <p:spPr>
          <a:xfrm>
            <a:off x="671146" y="126291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tr-TR"/>
              <a:t>Doğal ses kaynakları: </a:t>
            </a:r>
            <a:r>
              <a:rPr lang="tr-TR"/>
              <a:t>Bu sesleri çıkaran sesler doğal varlıklardır.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tr-TR"/>
              <a:t>Kuş, rüzgâr, aslan, çocuk ve dalga sesleri örnek verilebilir.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tr-TR"/>
              <a:t>Yapay ses kaynakları: </a:t>
            </a:r>
            <a:r>
              <a:rPr lang="tr-TR"/>
              <a:t>İnsanlar tarafından yapılan eşya ve cihazlardan çıkan seslerdir.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tr-TR"/>
              <a:t>Müzik aletlerinden çıkan sesler, otomobil kornası, çalar saat, hoparlörden çıkan sesler örnek verilebilir.</a:t>
            </a:r>
            <a:endParaRPr/>
          </a:p>
        </p:txBody>
      </p:sp>
      <p:pic>
        <p:nvPicPr>
          <p:cNvPr id="102" name="Google Shape;10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3804" y="4343398"/>
            <a:ext cx="2857500" cy="16002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  <p:pic>
        <p:nvPicPr>
          <p:cNvPr id="103" name="Google Shape;10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12274" y="4343398"/>
            <a:ext cx="2857500" cy="159141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90744" y="4224707"/>
            <a:ext cx="1985596" cy="1710101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5 15-28-11-041" id="272" name="Google Shape;272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2750"/>
            <a:ext cx="12192000" cy="6030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3"/>
          <p:cNvSpPr/>
          <p:nvPr/>
        </p:nvSpPr>
        <p:spPr>
          <a:xfrm>
            <a:off x="1556401" y="116633"/>
            <a:ext cx="578793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Öğrendiklerimizi değerlendirelim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43"/>
          <p:cNvSpPr/>
          <p:nvPr/>
        </p:nvSpPr>
        <p:spPr>
          <a:xfrm>
            <a:off x="1590328" y="701408"/>
            <a:ext cx="897016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1. </a:t>
            </a:r>
            <a:r>
              <a:rPr lang="tr-TR" sz="2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Aşağıda görülen müzik aletleri, müzik dersinde sınıfa getirilerek öğrencilere dinletiliyor. Öğrenciler görmeden hangi sesin hangi müzik aletine ait olduğunu rahatlıkla söylüyorlar. Sesin hangi müzik aletine ait olduğu nasıl açıklanabilir?</a:t>
            </a:r>
            <a:endParaRPr/>
          </a:p>
        </p:txBody>
      </p:sp>
      <p:pic>
        <p:nvPicPr>
          <p:cNvPr id="279" name="Google Shape;279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47528" y="2048764"/>
            <a:ext cx="2016224" cy="2680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70155" y="2262769"/>
            <a:ext cx="3410512" cy="2469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28249" y="2366640"/>
            <a:ext cx="2044427" cy="2044427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43"/>
          <p:cNvSpPr/>
          <p:nvPr/>
        </p:nvSpPr>
        <p:spPr>
          <a:xfrm>
            <a:off x="1537360" y="5525839"/>
            <a:ext cx="895300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...........................................................................................................................................................................................................................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4"/>
          <p:cNvSpPr/>
          <p:nvPr/>
        </p:nvSpPr>
        <p:spPr>
          <a:xfrm>
            <a:off x="1556401" y="116633"/>
            <a:ext cx="57879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Öğrendiklerimizi değerlendirelim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44"/>
          <p:cNvSpPr/>
          <p:nvPr/>
        </p:nvSpPr>
        <p:spPr>
          <a:xfrm>
            <a:off x="1590328" y="701408"/>
            <a:ext cx="8970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1. </a:t>
            </a:r>
            <a:r>
              <a:rPr lang="tr-TR" sz="2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Aşağıda görülen müzik aletleri, müzik dersinde sınıfa getirilerek öğrencilere dinletiliyor. Öğrenciler görmeden hangi sesin hangi müzik aletine ait olduğunu rahatlıkla söylüyorlar. Sesin hangi müzik aletine ait olduğu nasıl açıklanabilir?</a:t>
            </a:r>
            <a:endParaRPr/>
          </a:p>
        </p:txBody>
      </p:sp>
      <p:pic>
        <p:nvPicPr>
          <p:cNvPr id="289" name="Google Shape;289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47528" y="2048764"/>
            <a:ext cx="2016224" cy="2680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70155" y="2262769"/>
            <a:ext cx="3410513" cy="2469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28249" y="2366640"/>
            <a:ext cx="2044427" cy="2044427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44"/>
          <p:cNvSpPr/>
          <p:nvPr/>
        </p:nvSpPr>
        <p:spPr>
          <a:xfrm>
            <a:off x="1537360" y="5525839"/>
            <a:ext cx="8952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...........................................................................................................................................................................................................................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44"/>
          <p:cNvSpPr/>
          <p:nvPr/>
        </p:nvSpPr>
        <p:spPr>
          <a:xfrm>
            <a:off x="1590329" y="5525838"/>
            <a:ext cx="8856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Ses kaynakları farklı olduğundan anlaşılır….……</a:t>
            </a:r>
            <a:endParaRPr sz="1800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5"/>
          <p:cNvSpPr/>
          <p:nvPr/>
        </p:nvSpPr>
        <p:spPr>
          <a:xfrm>
            <a:off x="1552208" y="9437"/>
            <a:ext cx="911579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2. </a:t>
            </a:r>
            <a:r>
              <a:rPr lang="tr-TR" sz="2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Sürat teknesinin çıkardığı sesi, kuma gömülü olan, su altında dalış yapan ve kumsalda güneşlenen çocuklar aynı mı yoksa farklı mı işitir? Açıklayalım.</a:t>
            </a:r>
            <a:endParaRPr/>
          </a:p>
        </p:txBody>
      </p:sp>
      <p:pic>
        <p:nvPicPr>
          <p:cNvPr id="299" name="Google Shape;299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8664" y="843766"/>
            <a:ext cx="8640960" cy="4025782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45"/>
          <p:cNvSpPr/>
          <p:nvPr/>
        </p:nvSpPr>
        <p:spPr>
          <a:xfrm>
            <a:off x="1535480" y="5165018"/>
            <a:ext cx="895300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6"/>
          <p:cNvSpPr/>
          <p:nvPr/>
        </p:nvSpPr>
        <p:spPr>
          <a:xfrm>
            <a:off x="1552208" y="9437"/>
            <a:ext cx="9115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2. </a:t>
            </a:r>
            <a:r>
              <a:rPr lang="tr-TR" sz="2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Sürat teknesinin çıkardığı sesi, kuma gömülü olan, su altında dalış yapan ve kumsalda güneşlenen çocuklar aynı mı yoksa farklı mı işitir? Açıklayalım.</a:t>
            </a:r>
            <a:endParaRPr/>
          </a:p>
        </p:txBody>
      </p:sp>
      <p:pic>
        <p:nvPicPr>
          <p:cNvPr id="306" name="Google Shape;306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8664" y="843766"/>
            <a:ext cx="8640960" cy="4025781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46"/>
          <p:cNvSpPr/>
          <p:nvPr/>
        </p:nvSpPr>
        <p:spPr>
          <a:xfrm>
            <a:off x="1535480" y="5165018"/>
            <a:ext cx="8952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46"/>
          <p:cNvSpPr/>
          <p:nvPr/>
        </p:nvSpPr>
        <p:spPr>
          <a:xfrm>
            <a:off x="1590329" y="5525838"/>
            <a:ext cx="8856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Farklı duyarlar…Bulundukları ortamlar farklıdır…..….……</a:t>
            </a:r>
            <a:endParaRPr sz="1800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7"/>
          <p:cNvSpPr/>
          <p:nvPr/>
        </p:nvSpPr>
        <p:spPr>
          <a:xfrm>
            <a:off x="1631504" y="548680"/>
            <a:ext cx="8928992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tr-T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Tuğba, eline aldığı bir metal kaşığı, yavaşça sırasıyla yazı tahtasına, duvara, kalorifer peteğine ve pencerenin camına vuruyor. Her denemede aynı metal kaşığı kullanmasına rağmen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farklı sesler duyuyor. Bu durumu Tuğba’ya nasıl açıklayabiliriz?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..................................................................................................................................................................................................................................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8"/>
          <p:cNvSpPr/>
          <p:nvPr/>
        </p:nvSpPr>
        <p:spPr>
          <a:xfrm>
            <a:off x="1631504" y="548680"/>
            <a:ext cx="8928900" cy="23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tr-T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Tuğba, eline aldığı bir metal kaşığı, yavaşça sırasıyla yazı tahtasına, duvara, kalorifer peteğine ve pencerenin camına vuruyor. Her denemede aynı metal kaşığı kullanmasına rağmen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farklı sesler duyuyor. Bu durumu Tuğba’ya nasıl açıklayabiliriz?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..................................................................................................................................................................................................................................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48"/>
          <p:cNvSpPr/>
          <p:nvPr/>
        </p:nvSpPr>
        <p:spPr>
          <a:xfrm>
            <a:off x="1631504" y="2267069"/>
            <a:ext cx="8568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Ses kaynağının cinsi ve büyüklüğü  farklı sesler çıkarılmasına neden olur.</a:t>
            </a:r>
            <a:endParaRPr sz="1800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9"/>
          <p:cNvSpPr txBox="1"/>
          <p:nvPr>
            <p:ph type="ctrTitle"/>
          </p:nvPr>
        </p:nvSpPr>
        <p:spPr>
          <a:xfrm>
            <a:off x="1216269" y="1667486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Calibri"/>
              <a:buNone/>
            </a:pPr>
            <a:r>
              <a:rPr b="1" i="1" lang="tr-TR">
                <a:solidFill>
                  <a:srgbClr val="FF0000"/>
                </a:solidFill>
              </a:rPr>
              <a:t>DEĞERLENDİRME SORULARI</a:t>
            </a:r>
            <a:endParaRPr b="1"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5 15-28-30-207" id="329" name="Google Shape;329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7650"/>
            <a:ext cx="12192000" cy="6361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5 15-28-32-715" id="334" name="Google Shape;334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7650"/>
            <a:ext cx="12192000" cy="6361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5 15-27-36-735" id="109" name="Google Shape;10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2750"/>
            <a:ext cx="12192000" cy="6030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5 15-28-39-019" id="339" name="Google Shape;339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7175"/>
            <a:ext cx="12192000" cy="634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5 15-28-41-036" id="344" name="Google Shape;344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7175"/>
            <a:ext cx="12192000" cy="634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2-04 16-37-10-668" id="349" name="Google Shape;349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1288"/>
            <a:ext cx="12192001" cy="657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2-04 16-37-12-328" id="354" name="Google Shape;354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1288"/>
            <a:ext cx="12192001" cy="657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5 15-28-49-713" id="359" name="Google Shape;359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7175"/>
            <a:ext cx="12192000" cy="634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5 15-28-51-195" id="364" name="Google Shape;364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7175"/>
            <a:ext cx="12192000" cy="634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5 15-28-52-513" id="369" name="Google Shape;369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7175"/>
            <a:ext cx="12192000" cy="634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5 15-28-54-145" id="374" name="Google Shape;374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7175"/>
            <a:ext cx="12192000" cy="634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5 15-28-58-688" id="379" name="Google Shape;379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7175"/>
            <a:ext cx="12192000" cy="634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5 15-29-00-226" id="384" name="Google Shape;384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7175"/>
            <a:ext cx="12192000" cy="634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5 15-27-39-808" id="114" name="Google Shape;11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2750"/>
            <a:ext cx="12192000" cy="6030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5 15-29-16-460" id="389" name="Google Shape;389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9075"/>
            <a:ext cx="12192000" cy="6418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5 15-29-18-401" id="394" name="Google Shape;394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9075"/>
            <a:ext cx="12192000" cy="6418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5 15-29-20-030" id="399" name="Google Shape;399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9075"/>
            <a:ext cx="12192000" cy="6418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5 15-29-21-937" id="404" name="Google Shape;404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9075"/>
            <a:ext cx="12192000" cy="6418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2-04 16-37-04-145" id="409" name="Google Shape;409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1288"/>
            <a:ext cx="12192001" cy="657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2-04 16-37-07-707" id="414" name="Google Shape;414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1288"/>
            <a:ext cx="12192001" cy="657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2-04 16-37-14-325" id="419" name="Google Shape;419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1288"/>
            <a:ext cx="12192001" cy="657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2-04 16-37-15-642" id="424" name="Google Shape;424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1288"/>
            <a:ext cx="12192001" cy="657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2-04 16-37-17-937" id="429" name="Google Shape;429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1288"/>
            <a:ext cx="12192001" cy="657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2-04 16-37-19-593" id="434" name="Google Shape;434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1288"/>
            <a:ext cx="12192001" cy="657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5 15-27-42-528" id="119" name="Google Shape;11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2750"/>
            <a:ext cx="12192000" cy="6030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2-04 16-37-22-364" id="439" name="Google Shape;439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1288"/>
            <a:ext cx="12192001" cy="657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2-04 16-37-23-603" id="444" name="Google Shape;444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1288"/>
            <a:ext cx="12192001" cy="657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5 15-27-45-137" id="124" name="Google Shape;12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2750"/>
            <a:ext cx="12192000" cy="6030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5 15-27-47-211" id="129" name="Google Shape;12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2750"/>
            <a:ext cx="12192000" cy="6030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225" y="4532575"/>
            <a:ext cx="2396925" cy="88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0713" y="5545413"/>
            <a:ext cx="5553075" cy="54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5 15-27-49-125" id="136" name="Google Shape;13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2750"/>
            <a:ext cx="12192000" cy="6030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